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83" r:id="rId5"/>
    <p:sldId id="277" r:id="rId6"/>
    <p:sldId id="260" r:id="rId7"/>
    <p:sldId id="287" r:id="rId8"/>
    <p:sldId id="267" r:id="rId9"/>
    <p:sldId id="288" r:id="rId10"/>
    <p:sldId id="275" r:id="rId11"/>
    <p:sldId id="289" r:id="rId12"/>
    <p:sldId id="269" r:id="rId13"/>
    <p:sldId id="290" r:id="rId14"/>
    <p:sldId id="291" r:id="rId15"/>
    <p:sldId id="292" r:id="rId16"/>
    <p:sldId id="293" r:id="rId17"/>
    <p:sldId id="294"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95B"/>
    <a:srgbClr val="7D3555"/>
    <a:srgbClr val="F2F2F2"/>
    <a:srgbClr val="F2E5EC"/>
    <a:srgbClr val="EDDCE6"/>
    <a:srgbClr val="803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794" autoAdjust="0"/>
  </p:normalViewPr>
  <p:slideViewPr>
    <p:cSldViewPr snapToGrid="0">
      <p:cViewPr>
        <p:scale>
          <a:sx n="70" d="100"/>
          <a:sy n="70" d="100"/>
        </p:scale>
        <p:origin x="738"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2/8/2023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2/8/2023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223786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2795983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34989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80695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418320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3016868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12570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16</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337265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473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4071182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262245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322713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949546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282474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1694991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8" name="Freeform: Shape 177">
            <a:extLst>
              <a:ext uri="{FF2B5EF4-FFF2-40B4-BE49-F238E27FC236}">
                <a16:creationId xmlns:a16="http://schemas.microsoft.com/office/drawing/2014/main" id="{551B3958-3394-4790-BE99-52664DBCD31E}"/>
              </a:ext>
            </a:extLst>
          </p:cNvPr>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endParaRPr lang="en-US" noProof="0" dirty="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23.jp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171062" y="3560283"/>
            <a:ext cx="4487538" cy="1548777"/>
          </a:xfrm>
        </p:spPr>
        <p:txBody>
          <a:bodyPr/>
          <a:lstStyle/>
          <a:p>
            <a:pPr algn="l"/>
            <a:r>
              <a:rPr lang="en-US" sz="3200" dirty="0"/>
              <a:t>ONLINE FURNITURE AUCTION SYSTEM</a:t>
            </a:r>
            <a:endParaRPr lang="en-NG" sz="3200" dirty="0"/>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7019365" y="5490817"/>
            <a:ext cx="5285160" cy="1048939"/>
          </a:xfrm>
        </p:spPr>
        <p:txBody>
          <a:bodyPr/>
          <a:lstStyle/>
          <a:p>
            <a:pPr algn="l"/>
            <a:r>
              <a:rPr lang="en-US" dirty="0"/>
              <a:t>CONFIDENCE ONYEDINMA (CST20HND0406)</a:t>
            </a:r>
          </a:p>
          <a:p>
            <a:pPr algn="l"/>
            <a:r>
              <a:rPr lang="en-US" dirty="0"/>
              <a:t>Supervised by: MR. MUHAMMAD HARUNA ISA</a:t>
            </a:r>
            <a:endParaRPr lang="en-NG" dirty="0"/>
          </a:p>
        </p:txBody>
      </p:sp>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471012" y="2213598"/>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Placeholder 16">
            <a:extLst>
              <a:ext uri="{FF2B5EF4-FFF2-40B4-BE49-F238E27FC236}">
                <a16:creationId xmlns:a16="http://schemas.microsoft.com/office/drawing/2014/main" id="{53B18DA7-425F-08FD-0FA7-41DC0D2270F3}"/>
              </a:ext>
            </a:extLst>
          </p:cNvPr>
          <p:cNvPicPr>
            <a:picLocks noGrp="1" noChangeAspect="1"/>
          </p:cNvPicPr>
          <p:nvPr>
            <p:ph type="pic" sz="quarter" idx="10"/>
          </p:nvPr>
        </p:nvPicPr>
        <p:blipFill rotWithShape="1">
          <a:blip r:embed="rId3"/>
          <a:srcRect l="16798" t="1388" r="18944" b="10669"/>
          <a:stretch/>
        </p:blipFill>
        <p:spPr>
          <a:xfrm>
            <a:off x="1142512" y="842713"/>
            <a:ext cx="5039333" cy="5172574"/>
          </a:xfr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pPr algn="ctr"/>
            <a:r>
              <a:rPr lang="en-US" sz="3600" dirty="0"/>
              <a:t>SYSTEM MODELING (USE CASE DIAGRAM)</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10</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4" name="Content Placeholder 3">
            <a:extLst>
              <a:ext uri="{FF2B5EF4-FFF2-40B4-BE49-F238E27FC236}">
                <a16:creationId xmlns:a16="http://schemas.microsoft.com/office/drawing/2014/main" id="{C448F10A-93A9-FAC2-BF12-C959D6F44B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988928" y="1071749"/>
            <a:ext cx="5281013" cy="5460640"/>
          </a:xfrm>
          <a:prstGeom prst="rect">
            <a:avLst/>
          </a:prstGeom>
          <a:noFill/>
          <a:ln>
            <a:noFill/>
          </a:ln>
        </p:spPr>
      </p:pic>
    </p:spTree>
    <p:extLst>
      <p:ext uri="{BB962C8B-B14F-4D97-AF65-F5344CB8AC3E}">
        <p14:creationId xmlns:p14="http://schemas.microsoft.com/office/powerpoint/2010/main" val="195284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pPr algn="ctr"/>
            <a:r>
              <a:rPr lang="en-US" sz="3600" dirty="0"/>
              <a:t>SYSTEM MODELING (CLASS DIAGRAM)</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11</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4" name="Content Placeholder 3">
            <a:extLst>
              <a:ext uri="{FF2B5EF4-FFF2-40B4-BE49-F238E27FC236}">
                <a16:creationId xmlns:a16="http://schemas.microsoft.com/office/drawing/2014/main" id="{7196B028-2B62-BFE8-349E-2FE03D9FA4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830294" y="1254936"/>
            <a:ext cx="7421282" cy="5209948"/>
          </a:xfrm>
          <a:prstGeom prst="rect">
            <a:avLst/>
          </a:prstGeom>
          <a:noFill/>
          <a:ln>
            <a:noFill/>
          </a:ln>
        </p:spPr>
      </p:pic>
    </p:spTree>
    <p:extLst>
      <p:ext uri="{BB962C8B-B14F-4D97-AF65-F5344CB8AC3E}">
        <p14:creationId xmlns:p14="http://schemas.microsoft.com/office/powerpoint/2010/main" val="337470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1999" y="216000"/>
            <a:ext cx="10143235" cy="432000"/>
          </a:xfrm>
        </p:spPr>
        <p:txBody>
          <a:bodyPr/>
          <a:lstStyle/>
          <a:p>
            <a:pPr algn="ctr"/>
            <a:r>
              <a:rPr lang="en-US" sz="3600" dirty="0"/>
              <a:t>SYSTEM MODELING (ACTIVITY DIAGRAM)</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12</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11" name="Content Placeholder 10">
            <a:extLst>
              <a:ext uri="{FF2B5EF4-FFF2-40B4-BE49-F238E27FC236}">
                <a16:creationId xmlns:a16="http://schemas.microsoft.com/office/drawing/2014/main" id="{F6BC7960-2365-4DB1-86CB-9C7C7067D615}"/>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97969" y="959600"/>
            <a:ext cx="2481012" cy="4466641"/>
          </a:xfrm>
          <a:prstGeom prst="rect">
            <a:avLst/>
          </a:prstGeom>
          <a:noFill/>
          <a:ln>
            <a:noFill/>
          </a:ln>
        </p:spPr>
      </p:pic>
      <p:sp>
        <p:nvSpPr>
          <p:cNvPr id="13" name="Text Placeholder 1">
            <a:extLst>
              <a:ext uri="{FF2B5EF4-FFF2-40B4-BE49-F238E27FC236}">
                <a16:creationId xmlns:a16="http://schemas.microsoft.com/office/drawing/2014/main" id="{EE7CBA17-0621-435B-A90C-89CC0F19EC15}"/>
              </a:ext>
            </a:extLst>
          </p:cNvPr>
          <p:cNvSpPr>
            <a:spLocks noGrp="1"/>
          </p:cNvSpPr>
          <p:nvPr>
            <p:ph type="body" idx="1"/>
          </p:nvPr>
        </p:nvSpPr>
        <p:spPr>
          <a:xfrm>
            <a:off x="897969" y="5737841"/>
            <a:ext cx="2359326" cy="360000"/>
          </a:xfrm>
        </p:spPr>
        <p:txBody>
          <a:bodyPr/>
          <a:lstStyle/>
          <a:p>
            <a:r>
              <a:rPr lang="en-US" sz="1800" dirty="0"/>
              <a:t>Login Activity Diagram</a:t>
            </a:r>
          </a:p>
        </p:txBody>
      </p:sp>
      <p:sp>
        <p:nvSpPr>
          <p:cNvPr id="14" name="Text Placeholder 1">
            <a:extLst>
              <a:ext uri="{FF2B5EF4-FFF2-40B4-BE49-F238E27FC236}">
                <a16:creationId xmlns:a16="http://schemas.microsoft.com/office/drawing/2014/main" id="{D2413A15-E747-467D-9221-B5E7483B30A8}"/>
              </a:ext>
            </a:extLst>
          </p:cNvPr>
          <p:cNvSpPr txBox="1">
            <a:spLocks/>
          </p:cNvSpPr>
          <p:nvPr/>
        </p:nvSpPr>
        <p:spPr>
          <a:xfrm>
            <a:off x="3775647" y="6357973"/>
            <a:ext cx="376610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Adding Furniture Activity Diagram</a:t>
            </a:r>
          </a:p>
        </p:txBody>
      </p:sp>
      <p:pic>
        <p:nvPicPr>
          <p:cNvPr id="2" name="Picture 1">
            <a:extLst>
              <a:ext uri="{FF2B5EF4-FFF2-40B4-BE49-F238E27FC236}">
                <a16:creationId xmlns:a16="http://schemas.microsoft.com/office/drawing/2014/main" id="{FDF7E719-7898-8580-F06F-EA673B90B1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7891" y="802576"/>
            <a:ext cx="2711450" cy="5295265"/>
          </a:xfrm>
          <a:prstGeom prst="rect">
            <a:avLst/>
          </a:prstGeom>
          <a:noFill/>
          <a:ln>
            <a:noFill/>
          </a:ln>
        </p:spPr>
      </p:pic>
      <p:sp>
        <p:nvSpPr>
          <p:cNvPr id="4" name="Text Placeholder 1">
            <a:extLst>
              <a:ext uri="{FF2B5EF4-FFF2-40B4-BE49-F238E27FC236}">
                <a16:creationId xmlns:a16="http://schemas.microsoft.com/office/drawing/2014/main" id="{11BE8500-9BE2-A6CB-94AC-ACB2185F9620}"/>
              </a:ext>
            </a:extLst>
          </p:cNvPr>
          <p:cNvSpPr txBox="1">
            <a:spLocks/>
          </p:cNvSpPr>
          <p:nvPr/>
        </p:nvSpPr>
        <p:spPr>
          <a:xfrm>
            <a:off x="7872469" y="6329148"/>
            <a:ext cx="299719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Bidding Activity Diagram</a:t>
            </a:r>
          </a:p>
        </p:txBody>
      </p:sp>
      <p:pic>
        <p:nvPicPr>
          <p:cNvPr id="6" name="Picture 5">
            <a:extLst>
              <a:ext uri="{FF2B5EF4-FFF2-40B4-BE49-F238E27FC236}">
                <a16:creationId xmlns:a16="http://schemas.microsoft.com/office/drawing/2014/main" id="{48AF4676-B026-09AB-0A5E-9A39135DA6D0}"/>
              </a:ext>
            </a:extLst>
          </p:cNvPr>
          <p:cNvPicPr>
            <a:picLocks noChangeAspect="1"/>
          </p:cNvPicPr>
          <p:nvPr/>
        </p:nvPicPr>
        <p:blipFill>
          <a:blip r:embed="rId5"/>
          <a:stretch>
            <a:fillRect/>
          </a:stretch>
        </p:blipFill>
        <p:spPr>
          <a:xfrm>
            <a:off x="7872469" y="802575"/>
            <a:ext cx="2204181" cy="5455349"/>
          </a:xfrm>
          <a:prstGeom prst="rect">
            <a:avLst/>
          </a:prstGeom>
        </p:spPr>
      </p:pic>
    </p:spTree>
    <p:extLst>
      <p:ext uri="{BB962C8B-B14F-4D97-AF65-F5344CB8AC3E}">
        <p14:creationId xmlns:p14="http://schemas.microsoft.com/office/powerpoint/2010/main" val="372786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1999" y="216000"/>
            <a:ext cx="10143235" cy="432000"/>
          </a:xfrm>
        </p:spPr>
        <p:txBody>
          <a:bodyPr/>
          <a:lstStyle/>
          <a:p>
            <a:pPr algn="ctr"/>
            <a:r>
              <a:rPr lang="en-US" sz="3600" dirty="0"/>
              <a:t>PROPOSED INTERFACE DESIGN</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13</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
        <p:nvSpPr>
          <p:cNvPr id="14" name="Text Placeholder 1">
            <a:extLst>
              <a:ext uri="{FF2B5EF4-FFF2-40B4-BE49-F238E27FC236}">
                <a16:creationId xmlns:a16="http://schemas.microsoft.com/office/drawing/2014/main" id="{D2413A15-E747-467D-9221-B5E7483B30A8}"/>
              </a:ext>
            </a:extLst>
          </p:cNvPr>
          <p:cNvSpPr txBox="1">
            <a:spLocks/>
          </p:cNvSpPr>
          <p:nvPr/>
        </p:nvSpPr>
        <p:spPr>
          <a:xfrm>
            <a:off x="4597401" y="6169422"/>
            <a:ext cx="299719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dirty="0"/>
              <a:t>Home Page</a:t>
            </a:r>
          </a:p>
        </p:txBody>
      </p:sp>
      <p:pic>
        <p:nvPicPr>
          <p:cNvPr id="5" name="Content Placeholder 4">
            <a:extLst>
              <a:ext uri="{FF2B5EF4-FFF2-40B4-BE49-F238E27FC236}">
                <a16:creationId xmlns:a16="http://schemas.microsoft.com/office/drawing/2014/main" id="{C3642F4C-F4F1-DFD4-E479-EC9B28F9A4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726452" y="1039474"/>
            <a:ext cx="8739095" cy="4779051"/>
          </a:xfrm>
          <a:prstGeom prst="rect">
            <a:avLst/>
          </a:prstGeom>
          <a:noFill/>
          <a:ln>
            <a:noFill/>
          </a:ln>
        </p:spPr>
      </p:pic>
    </p:spTree>
    <p:extLst>
      <p:ext uri="{BB962C8B-B14F-4D97-AF65-F5344CB8AC3E}">
        <p14:creationId xmlns:p14="http://schemas.microsoft.com/office/powerpoint/2010/main" val="58149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1999" y="216000"/>
            <a:ext cx="10143235" cy="432000"/>
          </a:xfrm>
        </p:spPr>
        <p:txBody>
          <a:bodyPr/>
          <a:lstStyle/>
          <a:p>
            <a:pPr algn="ctr"/>
            <a:r>
              <a:rPr lang="en-US" sz="3600" dirty="0"/>
              <a:t>PROPOSED INTERFACE DESIGN</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14</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
        <p:nvSpPr>
          <p:cNvPr id="13" name="Text Placeholder 1">
            <a:extLst>
              <a:ext uri="{FF2B5EF4-FFF2-40B4-BE49-F238E27FC236}">
                <a16:creationId xmlns:a16="http://schemas.microsoft.com/office/drawing/2014/main" id="{EE7CBA17-0621-435B-A90C-89CC0F19EC15}"/>
              </a:ext>
            </a:extLst>
          </p:cNvPr>
          <p:cNvSpPr>
            <a:spLocks noGrp="1"/>
          </p:cNvSpPr>
          <p:nvPr>
            <p:ph type="body" idx="1"/>
          </p:nvPr>
        </p:nvSpPr>
        <p:spPr>
          <a:xfrm>
            <a:off x="6956989" y="6169422"/>
            <a:ext cx="2359326" cy="360000"/>
          </a:xfrm>
        </p:spPr>
        <p:txBody>
          <a:bodyPr/>
          <a:lstStyle/>
          <a:p>
            <a:pPr algn="ctr"/>
            <a:r>
              <a:rPr lang="en-US" sz="1800" dirty="0"/>
              <a:t>Add Furniture Form</a:t>
            </a:r>
          </a:p>
        </p:txBody>
      </p:sp>
      <p:sp>
        <p:nvSpPr>
          <p:cNvPr id="14" name="Text Placeholder 1">
            <a:extLst>
              <a:ext uri="{FF2B5EF4-FFF2-40B4-BE49-F238E27FC236}">
                <a16:creationId xmlns:a16="http://schemas.microsoft.com/office/drawing/2014/main" id="{D2413A15-E747-467D-9221-B5E7483B30A8}"/>
              </a:ext>
            </a:extLst>
          </p:cNvPr>
          <p:cNvSpPr txBox="1">
            <a:spLocks/>
          </p:cNvSpPr>
          <p:nvPr/>
        </p:nvSpPr>
        <p:spPr>
          <a:xfrm>
            <a:off x="3451730" y="6090478"/>
            <a:ext cx="2997196"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User Login Form</a:t>
            </a:r>
          </a:p>
        </p:txBody>
      </p:sp>
      <p:pic>
        <p:nvPicPr>
          <p:cNvPr id="4" name="Content Placeholder 3">
            <a:extLst>
              <a:ext uri="{FF2B5EF4-FFF2-40B4-BE49-F238E27FC236}">
                <a16:creationId xmlns:a16="http://schemas.microsoft.com/office/drawing/2014/main" id="{7FAEEA07-BED3-E787-E95D-FA4F217F12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367862" y="997248"/>
            <a:ext cx="3804338" cy="4707982"/>
          </a:xfrm>
          <a:prstGeom prst="rect">
            <a:avLst/>
          </a:prstGeom>
          <a:noFill/>
          <a:ln>
            <a:noFill/>
          </a:ln>
        </p:spPr>
      </p:pic>
      <p:pic>
        <p:nvPicPr>
          <p:cNvPr id="5" name="Picture 4">
            <a:extLst>
              <a:ext uri="{FF2B5EF4-FFF2-40B4-BE49-F238E27FC236}">
                <a16:creationId xmlns:a16="http://schemas.microsoft.com/office/drawing/2014/main" id="{563C7003-64FF-713B-38B4-F65D27AE31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2262" y="1044765"/>
            <a:ext cx="2997196" cy="4627875"/>
          </a:xfrm>
          <a:prstGeom prst="rect">
            <a:avLst/>
          </a:prstGeom>
          <a:noFill/>
          <a:ln>
            <a:noFill/>
          </a:ln>
        </p:spPr>
      </p:pic>
    </p:spTree>
    <p:extLst>
      <p:ext uri="{BB962C8B-B14F-4D97-AF65-F5344CB8AC3E}">
        <p14:creationId xmlns:p14="http://schemas.microsoft.com/office/powerpoint/2010/main" val="1137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7715090" y="3975665"/>
            <a:ext cx="3863221" cy="720000"/>
          </a:xfrm>
        </p:spPr>
        <p:txBody>
          <a:bodyPr/>
          <a:lstStyle/>
          <a:p>
            <a:r>
              <a:rPr lang="en-US" dirty="0"/>
              <a:t>Summary / Conclusion</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280344" y="689816"/>
            <a:ext cx="5815656" cy="4137679"/>
          </a:xfrm>
        </p:spPr>
        <p:txBody>
          <a:bodyPr/>
          <a:lstStyle/>
          <a:p>
            <a:pPr marL="0" indent="0">
              <a:buNone/>
            </a:pPr>
            <a:r>
              <a:rPr lang="en-US" sz="3200" dirty="0"/>
              <a:t>This online furniture auction system only allows for the auctioning of furniture and will accommodate only the buyers and sellers that are registered to participate in any of the auctioning processes. This system will bring benefits by replacing the manual method of searching for things in the market and traveling large distances merely to buy a few pieces of furniture, as well as saving time.</a:t>
            </a:r>
            <a:endParaRPr lang="en-NG" sz="3200" dirty="0"/>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15</a:t>
            </a:fld>
            <a:endParaRPr lang="en-US" dirty="0"/>
          </a:p>
        </p:txBody>
      </p:sp>
      <p:pic>
        <p:nvPicPr>
          <p:cNvPr id="12" name="Picture Placeholder 11">
            <a:extLst>
              <a:ext uri="{FF2B5EF4-FFF2-40B4-BE49-F238E27FC236}">
                <a16:creationId xmlns:a16="http://schemas.microsoft.com/office/drawing/2014/main" id="{99CAFDC9-D435-44CA-8FBD-05F56916C1D5}"/>
              </a:ext>
            </a:extLst>
          </p:cNvPr>
          <p:cNvPicPr>
            <a:picLocks noGrp="1" noChangeAspect="1"/>
          </p:cNvPicPr>
          <p:nvPr>
            <p:ph type="pic" sz="quarter" idx="10"/>
          </p:nvPr>
        </p:nvPicPr>
        <p:blipFill>
          <a:blip r:embed="rId3"/>
          <a:srcRect l="17409" r="17409"/>
          <a:stretch>
            <a:fillRect/>
          </a:stretch>
        </p:blipFill>
        <p:spPr>
          <a:xfrm>
            <a:off x="5924300" y="-149888"/>
            <a:ext cx="3337281" cy="3414179"/>
          </a:xfrm>
        </p:spPr>
      </p:pic>
      <p:sp>
        <p:nvSpPr>
          <p:cNvPr id="13" name="Rectangle 12">
            <a:extLst>
              <a:ext uri="{FF2B5EF4-FFF2-40B4-BE49-F238E27FC236}">
                <a16:creationId xmlns:a16="http://schemas.microsoft.com/office/drawing/2014/main" id="{DAAAEBCD-6BE5-42AD-AEF5-5D6E609F8D92}"/>
              </a:ext>
            </a:extLst>
          </p:cNvPr>
          <p:cNvSpPr/>
          <p:nvPr/>
        </p:nvSpPr>
        <p:spPr>
          <a:xfrm>
            <a:off x="10636624" y="6385422"/>
            <a:ext cx="1092324" cy="685800"/>
          </a:xfrm>
          <a:prstGeom prst="rect">
            <a:avLst/>
          </a:prstGeom>
          <a:solidFill>
            <a:srgbClr val="7D3555"/>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319024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16</a:t>
            </a:fld>
            <a:endParaRPr lang="en-US" dirty="0"/>
          </a:p>
        </p:txBody>
      </p:sp>
      <p:sp>
        <p:nvSpPr>
          <p:cNvPr id="20" name="Rectangle 19">
            <a:extLst>
              <a:ext uri="{FF2B5EF4-FFF2-40B4-BE49-F238E27FC236}">
                <a16:creationId xmlns:a16="http://schemas.microsoft.com/office/drawing/2014/main" id="{4E78B796-9740-4C32-BF9A-6B0715514B3E}"/>
              </a:ext>
            </a:extLst>
          </p:cNvPr>
          <p:cNvSpPr/>
          <p:nvPr/>
        </p:nvSpPr>
        <p:spPr>
          <a:xfrm>
            <a:off x="10636624" y="6385422"/>
            <a:ext cx="1092324" cy="685800"/>
          </a:xfrm>
          <a:prstGeom prst="rect">
            <a:avLst/>
          </a:prstGeom>
          <a:solidFill>
            <a:srgbClr val="86395B"/>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dirty="0">
                <a:solidFill>
                  <a:schemeClr val="tx1"/>
                </a:solidFill>
              </a:rPr>
              <a:t>Table of Content</a:t>
            </a:r>
          </a:p>
        </p:txBody>
      </p:sp>
      <p:sp>
        <p:nvSpPr>
          <p:cNvPr id="6" name="Text Placeholder 5">
            <a:extLst>
              <a:ext uri="{FF2B5EF4-FFF2-40B4-BE49-F238E27FC236}">
                <a16:creationId xmlns:a16="http://schemas.microsoft.com/office/drawing/2014/main" id="{CA4E43DC-79BE-45E7-A216-2671BD944C67}"/>
              </a:ext>
            </a:extLst>
          </p:cNvPr>
          <p:cNvSpPr>
            <a:spLocks noGrp="1"/>
          </p:cNvSpPr>
          <p:nvPr>
            <p:ph type="body" sz="quarter" idx="17"/>
          </p:nvPr>
        </p:nvSpPr>
        <p:spPr>
          <a:xfrm>
            <a:off x="1826314" y="1388227"/>
            <a:ext cx="2490191" cy="656544"/>
          </a:xfrm>
        </p:spPr>
        <p:txBody>
          <a:bodyPr/>
          <a:lstStyle/>
          <a:p>
            <a:r>
              <a:rPr lang="en-US" b="1" dirty="0"/>
              <a:t>Background of the Study</a:t>
            </a:r>
            <a:endParaRPr lang="en-US" dirty="0"/>
          </a:p>
        </p:txBody>
      </p:sp>
      <p:sp>
        <p:nvSpPr>
          <p:cNvPr id="7" name="Text Placeholder 6">
            <a:extLst>
              <a:ext uri="{FF2B5EF4-FFF2-40B4-BE49-F238E27FC236}">
                <a16:creationId xmlns:a16="http://schemas.microsoft.com/office/drawing/2014/main" id="{D4BFA3CF-DB91-465B-9E17-6332187729B0}"/>
              </a:ext>
            </a:extLst>
          </p:cNvPr>
          <p:cNvSpPr>
            <a:spLocks noGrp="1"/>
          </p:cNvSpPr>
          <p:nvPr>
            <p:ph type="body" sz="quarter" idx="18"/>
          </p:nvPr>
        </p:nvSpPr>
        <p:spPr>
          <a:xfrm>
            <a:off x="1842129" y="2088389"/>
            <a:ext cx="1572736" cy="355118"/>
          </a:xfrm>
        </p:spPr>
        <p:txBody>
          <a:bodyPr/>
          <a:lstStyle/>
          <a:p>
            <a:r>
              <a:rPr lang="en-US" dirty="0"/>
              <a:t>1</a:t>
            </a:r>
          </a:p>
        </p:txBody>
      </p:sp>
      <p:sp>
        <p:nvSpPr>
          <p:cNvPr id="9" name="Text Placeholder 8">
            <a:extLst>
              <a:ext uri="{FF2B5EF4-FFF2-40B4-BE49-F238E27FC236}">
                <a16:creationId xmlns:a16="http://schemas.microsoft.com/office/drawing/2014/main" id="{52501EAB-3443-481B-9C04-A7B933F36285}"/>
              </a:ext>
            </a:extLst>
          </p:cNvPr>
          <p:cNvSpPr>
            <a:spLocks noGrp="1"/>
          </p:cNvSpPr>
          <p:nvPr>
            <p:ph type="body" sz="quarter" idx="49"/>
          </p:nvPr>
        </p:nvSpPr>
        <p:spPr>
          <a:xfrm>
            <a:off x="5986112" y="1388227"/>
            <a:ext cx="2270381" cy="656544"/>
          </a:xfrm>
        </p:spPr>
        <p:txBody>
          <a:bodyPr/>
          <a:lstStyle/>
          <a:p>
            <a:r>
              <a:rPr lang="en-US" b="1" dirty="0"/>
              <a:t>Statement of the Problem</a:t>
            </a:r>
            <a:endParaRPr lang="en-US" dirty="0"/>
          </a:p>
        </p:txBody>
      </p:sp>
      <p:sp>
        <p:nvSpPr>
          <p:cNvPr id="10" name="Text Placeholder 9">
            <a:extLst>
              <a:ext uri="{FF2B5EF4-FFF2-40B4-BE49-F238E27FC236}">
                <a16:creationId xmlns:a16="http://schemas.microsoft.com/office/drawing/2014/main" id="{12184F99-4DD3-4944-ABFC-1BAC53C2B447}"/>
              </a:ext>
            </a:extLst>
          </p:cNvPr>
          <p:cNvSpPr>
            <a:spLocks noGrp="1"/>
          </p:cNvSpPr>
          <p:nvPr>
            <p:ph type="body" sz="quarter" idx="50"/>
          </p:nvPr>
        </p:nvSpPr>
        <p:spPr>
          <a:xfrm>
            <a:off x="5986113" y="2088389"/>
            <a:ext cx="1572736" cy="355118"/>
          </a:xfrm>
        </p:spPr>
        <p:txBody>
          <a:bodyPr/>
          <a:lstStyle/>
          <a:p>
            <a:r>
              <a:rPr lang="en-US" dirty="0"/>
              <a:t>2</a:t>
            </a:r>
          </a:p>
        </p:txBody>
      </p:sp>
      <p:sp>
        <p:nvSpPr>
          <p:cNvPr id="12" name="Text Placeholder 11">
            <a:extLst>
              <a:ext uri="{FF2B5EF4-FFF2-40B4-BE49-F238E27FC236}">
                <a16:creationId xmlns:a16="http://schemas.microsoft.com/office/drawing/2014/main" id="{E7EDDEA1-898C-4B9E-891D-BE99BDBE1059}"/>
              </a:ext>
            </a:extLst>
          </p:cNvPr>
          <p:cNvSpPr>
            <a:spLocks noGrp="1"/>
          </p:cNvSpPr>
          <p:nvPr>
            <p:ph type="body" sz="quarter" idx="51"/>
          </p:nvPr>
        </p:nvSpPr>
        <p:spPr>
          <a:xfrm>
            <a:off x="10145910" y="1388227"/>
            <a:ext cx="1871038" cy="656544"/>
          </a:xfrm>
        </p:spPr>
        <p:txBody>
          <a:bodyPr/>
          <a:lstStyle/>
          <a:p>
            <a:r>
              <a:rPr lang="en-US" b="1" dirty="0"/>
              <a:t>Aim and Objectives</a:t>
            </a:r>
            <a:endParaRPr lang="en-US" dirty="0"/>
          </a:p>
        </p:txBody>
      </p:sp>
      <p:sp>
        <p:nvSpPr>
          <p:cNvPr id="13" name="Text Placeholder 12">
            <a:extLst>
              <a:ext uri="{FF2B5EF4-FFF2-40B4-BE49-F238E27FC236}">
                <a16:creationId xmlns:a16="http://schemas.microsoft.com/office/drawing/2014/main" id="{0960DE56-ADD5-4F3F-BFE6-076D46045B33}"/>
              </a:ext>
            </a:extLst>
          </p:cNvPr>
          <p:cNvSpPr>
            <a:spLocks noGrp="1"/>
          </p:cNvSpPr>
          <p:nvPr>
            <p:ph type="body" sz="quarter" idx="52"/>
          </p:nvPr>
        </p:nvSpPr>
        <p:spPr>
          <a:xfrm>
            <a:off x="10145910" y="2088389"/>
            <a:ext cx="1572736" cy="355118"/>
          </a:xfrm>
        </p:spPr>
        <p:txBody>
          <a:bodyPr/>
          <a:lstStyle/>
          <a:p>
            <a:r>
              <a:rPr lang="en-US" dirty="0"/>
              <a:t>3</a:t>
            </a:r>
          </a:p>
        </p:txBody>
      </p:sp>
      <p:sp>
        <p:nvSpPr>
          <p:cNvPr id="15" name="Text Placeholder 14">
            <a:extLst>
              <a:ext uri="{FF2B5EF4-FFF2-40B4-BE49-F238E27FC236}">
                <a16:creationId xmlns:a16="http://schemas.microsoft.com/office/drawing/2014/main" id="{1A277DA6-6AF7-4645-85B6-E2DD818E96E1}"/>
              </a:ext>
            </a:extLst>
          </p:cNvPr>
          <p:cNvSpPr>
            <a:spLocks noGrp="1"/>
          </p:cNvSpPr>
          <p:nvPr>
            <p:ph type="body" sz="quarter" idx="53"/>
          </p:nvPr>
        </p:nvSpPr>
        <p:spPr>
          <a:xfrm>
            <a:off x="1798579" y="3129254"/>
            <a:ext cx="2490190" cy="656544"/>
          </a:xfrm>
        </p:spPr>
        <p:txBody>
          <a:bodyPr/>
          <a:lstStyle/>
          <a:p>
            <a:r>
              <a:rPr lang="en-US" b="1" dirty="0"/>
              <a:t>Significance of Study</a:t>
            </a:r>
            <a:endParaRPr lang="en-US" dirty="0"/>
          </a:p>
        </p:txBody>
      </p:sp>
      <p:sp>
        <p:nvSpPr>
          <p:cNvPr id="16" name="Text Placeholder 15">
            <a:extLst>
              <a:ext uri="{FF2B5EF4-FFF2-40B4-BE49-F238E27FC236}">
                <a16:creationId xmlns:a16="http://schemas.microsoft.com/office/drawing/2014/main" id="{8F93D0B3-1EBC-4A31-B6D5-EB3DA64B9FBF}"/>
              </a:ext>
            </a:extLst>
          </p:cNvPr>
          <p:cNvSpPr>
            <a:spLocks noGrp="1"/>
          </p:cNvSpPr>
          <p:nvPr>
            <p:ph type="body" sz="quarter" idx="54"/>
          </p:nvPr>
        </p:nvSpPr>
        <p:spPr>
          <a:xfrm>
            <a:off x="1814393" y="3829416"/>
            <a:ext cx="1572736" cy="355118"/>
          </a:xfrm>
        </p:spPr>
        <p:txBody>
          <a:bodyPr/>
          <a:lstStyle/>
          <a:p>
            <a:r>
              <a:rPr lang="en-US" dirty="0"/>
              <a:t>4</a:t>
            </a:r>
          </a:p>
        </p:txBody>
      </p:sp>
      <p:sp>
        <p:nvSpPr>
          <p:cNvPr id="18" name="Text Placeholder 17">
            <a:extLst>
              <a:ext uri="{FF2B5EF4-FFF2-40B4-BE49-F238E27FC236}">
                <a16:creationId xmlns:a16="http://schemas.microsoft.com/office/drawing/2014/main" id="{29A93B4B-935D-4D19-8CC5-5D8CC08FD022}"/>
              </a:ext>
            </a:extLst>
          </p:cNvPr>
          <p:cNvSpPr>
            <a:spLocks noGrp="1"/>
          </p:cNvSpPr>
          <p:nvPr>
            <p:ph type="body" sz="quarter" idx="58"/>
          </p:nvPr>
        </p:nvSpPr>
        <p:spPr>
          <a:xfrm>
            <a:off x="5958376" y="3129254"/>
            <a:ext cx="2627417" cy="656544"/>
          </a:xfrm>
        </p:spPr>
        <p:txBody>
          <a:bodyPr/>
          <a:lstStyle/>
          <a:p>
            <a:r>
              <a:rPr lang="en-US" b="1" dirty="0"/>
              <a:t>Summary of Related Literature Reviews</a:t>
            </a:r>
            <a:endParaRPr lang="en-US" dirty="0"/>
          </a:p>
        </p:txBody>
      </p:sp>
      <p:sp>
        <p:nvSpPr>
          <p:cNvPr id="19" name="Text Placeholder 18">
            <a:extLst>
              <a:ext uri="{FF2B5EF4-FFF2-40B4-BE49-F238E27FC236}">
                <a16:creationId xmlns:a16="http://schemas.microsoft.com/office/drawing/2014/main" id="{0F949A24-E239-4AB3-A3FC-EDFF83BDE9CA}"/>
              </a:ext>
            </a:extLst>
          </p:cNvPr>
          <p:cNvSpPr>
            <a:spLocks noGrp="1"/>
          </p:cNvSpPr>
          <p:nvPr>
            <p:ph type="body" sz="quarter" idx="59"/>
          </p:nvPr>
        </p:nvSpPr>
        <p:spPr>
          <a:xfrm>
            <a:off x="5958377" y="3829416"/>
            <a:ext cx="1572736" cy="355118"/>
          </a:xfrm>
        </p:spPr>
        <p:txBody>
          <a:bodyPr/>
          <a:lstStyle/>
          <a:p>
            <a:r>
              <a:rPr lang="en-US" dirty="0"/>
              <a:t>5</a:t>
            </a:r>
          </a:p>
        </p:txBody>
      </p:sp>
      <p:sp>
        <p:nvSpPr>
          <p:cNvPr id="21" name="Text Placeholder 20">
            <a:extLst>
              <a:ext uri="{FF2B5EF4-FFF2-40B4-BE49-F238E27FC236}">
                <a16:creationId xmlns:a16="http://schemas.microsoft.com/office/drawing/2014/main" id="{C30081B2-8CBF-44F8-A13B-DEFA7589439A}"/>
              </a:ext>
            </a:extLst>
          </p:cNvPr>
          <p:cNvSpPr>
            <a:spLocks noGrp="1"/>
          </p:cNvSpPr>
          <p:nvPr>
            <p:ph type="body" sz="quarter" idx="60"/>
          </p:nvPr>
        </p:nvSpPr>
        <p:spPr>
          <a:xfrm>
            <a:off x="10118174" y="3129254"/>
            <a:ext cx="1871038" cy="656544"/>
          </a:xfrm>
        </p:spPr>
        <p:txBody>
          <a:bodyPr/>
          <a:lstStyle/>
          <a:p>
            <a:r>
              <a:rPr lang="en-US" b="1" dirty="0"/>
              <a:t>Research Methodology</a:t>
            </a:r>
            <a:endParaRPr lang="en-US" dirty="0"/>
          </a:p>
        </p:txBody>
      </p:sp>
      <p:sp>
        <p:nvSpPr>
          <p:cNvPr id="22" name="Text Placeholder 21">
            <a:extLst>
              <a:ext uri="{FF2B5EF4-FFF2-40B4-BE49-F238E27FC236}">
                <a16:creationId xmlns:a16="http://schemas.microsoft.com/office/drawing/2014/main" id="{4B311816-FA44-451E-99BA-593D9A59D4AB}"/>
              </a:ext>
            </a:extLst>
          </p:cNvPr>
          <p:cNvSpPr>
            <a:spLocks noGrp="1"/>
          </p:cNvSpPr>
          <p:nvPr>
            <p:ph type="body" sz="quarter" idx="61"/>
          </p:nvPr>
        </p:nvSpPr>
        <p:spPr>
          <a:xfrm>
            <a:off x="10118174" y="3829416"/>
            <a:ext cx="1572736" cy="355118"/>
          </a:xfrm>
        </p:spPr>
        <p:txBody>
          <a:bodyPr/>
          <a:lstStyle/>
          <a:p>
            <a:r>
              <a:rPr lang="en-US" dirty="0"/>
              <a:t>6</a:t>
            </a:r>
          </a:p>
        </p:txBody>
      </p:sp>
      <p:sp>
        <p:nvSpPr>
          <p:cNvPr id="66" name="Slide Number Placeholder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a:lstStyle/>
          <a:p>
            <a:pPr algn="ctr"/>
            <a:fld id="{B67B645E-C5E5-4727-B977-D372A0AA71D9}" type="slidenum">
              <a:rPr lang="en-US" smtClean="0"/>
              <a:pPr algn="ctr"/>
              <a:t>2</a:t>
            </a:fld>
            <a:endParaRPr lang="en-US" dirty="0"/>
          </a:p>
        </p:txBody>
      </p:sp>
      <p:pic>
        <p:nvPicPr>
          <p:cNvPr id="23" name="Picture Placeholder 29">
            <a:extLst>
              <a:ext uri="{FF2B5EF4-FFF2-40B4-BE49-F238E27FC236}">
                <a16:creationId xmlns:a16="http://schemas.microsoft.com/office/drawing/2014/main" id="{542C0256-C4DC-416E-9C33-9061D6CB2347}"/>
              </a:ext>
            </a:extLst>
          </p:cNvPr>
          <p:cNvPicPr>
            <a:picLocks noChangeAspect="1"/>
          </p:cNvPicPr>
          <p:nvPr/>
        </p:nvPicPr>
        <p:blipFill rotWithShape="1">
          <a:blip r:embed="rId3"/>
          <a:srcRect/>
          <a:stretch/>
        </p:blipFill>
        <p:spPr>
          <a:xfrm>
            <a:off x="404265" y="4575678"/>
            <a:ext cx="121712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cmpd="sng" algn="ctr">
            <a:noFill/>
            <a:prstDash val="solid"/>
            <a:miter lim="800000"/>
          </a:ln>
          <a:effectLst/>
        </p:spPr>
      </p:pic>
      <p:sp>
        <p:nvSpPr>
          <p:cNvPr id="25" name="Text Placeholder 14">
            <a:extLst>
              <a:ext uri="{FF2B5EF4-FFF2-40B4-BE49-F238E27FC236}">
                <a16:creationId xmlns:a16="http://schemas.microsoft.com/office/drawing/2014/main" id="{B23C6B97-8357-4696-A4F4-5A7187980408}"/>
              </a:ext>
            </a:extLst>
          </p:cNvPr>
          <p:cNvSpPr txBox="1">
            <a:spLocks/>
          </p:cNvSpPr>
          <p:nvPr/>
        </p:nvSpPr>
        <p:spPr>
          <a:xfrm>
            <a:off x="1798579" y="4869951"/>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Modeling</a:t>
            </a:r>
            <a:endParaRPr lang="en-US" dirty="0"/>
          </a:p>
        </p:txBody>
      </p:sp>
      <p:sp>
        <p:nvSpPr>
          <p:cNvPr id="27" name="Text Placeholder 15">
            <a:extLst>
              <a:ext uri="{FF2B5EF4-FFF2-40B4-BE49-F238E27FC236}">
                <a16:creationId xmlns:a16="http://schemas.microsoft.com/office/drawing/2014/main" id="{897F61E2-8B41-44D3-8296-1F777A902A73}"/>
              </a:ext>
            </a:extLst>
          </p:cNvPr>
          <p:cNvSpPr txBox="1">
            <a:spLocks/>
          </p:cNvSpPr>
          <p:nvPr/>
        </p:nvSpPr>
        <p:spPr>
          <a:xfrm>
            <a:off x="1814393" y="5570113"/>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pic>
        <p:nvPicPr>
          <p:cNvPr id="29" name="Picture Placeholder 31">
            <a:extLst>
              <a:ext uri="{FF2B5EF4-FFF2-40B4-BE49-F238E27FC236}">
                <a16:creationId xmlns:a16="http://schemas.microsoft.com/office/drawing/2014/main" id="{93833F69-028A-42C0-A659-37AA79871421}"/>
              </a:ext>
            </a:extLst>
          </p:cNvPr>
          <p:cNvPicPr>
            <a:picLocks noChangeAspect="1"/>
          </p:cNvPicPr>
          <p:nvPr/>
        </p:nvPicPr>
        <p:blipFill>
          <a:blip r:embed="rId4"/>
          <a:srcRect/>
          <a:stretch/>
        </p:blipFill>
        <p:spPr>
          <a:xfrm>
            <a:off x="4592286" y="4708101"/>
            <a:ext cx="1197695"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cmpd="sng" algn="ctr">
            <a:noFill/>
            <a:prstDash val="solid"/>
            <a:miter lim="800000"/>
          </a:ln>
          <a:effectLst/>
        </p:spPr>
      </p:pic>
      <p:sp>
        <p:nvSpPr>
          <p:cNvPr id="31" name="Text Placeholder 17">
            <a:extLst>
              <a:ext uri="{FF2B5EF4-FFF2-40B4-BE49-F238E27FC236}">
                <a16:creationId xmlns:a16="http://schemas.microsoft.com/office/drawing/2014/main" id="{EE4AAB65-AC72-48DB-9C95-384F667A7670}"/>
              </a:ext>
            </a:extLst>
          </p:cNvPr>
          <p:cNvSpPr txBox="1">
            <a:spLocks/>
          </p:cNvSpPr>
          <p:nvPr/>
        </p:nvSpPr>
        <p:spPr>
          <a:xfrm>
            <a:off x="5958377" y="4869951"/>
            <a:ext cx="229811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Proposed Interface Design</a:t>
            </a:r>
            <a:endParaRPr lang="en-US" dirty="0"/>
          </a:p>
        </p:txBody>
      </p:sp>
      <p:sp>
        <p:nvSpPr>
          <p:cNvPr id="33" name="Text Placeholder 18">
            <a:extLst>
              <a:ext uri="{FF2B5EF4-FFF2-40B4-BE49-F238E27FC236}">
                <a16:creationId xmlns:a16="http://schemas.microsoft.com/office/drawing/2014/main" id="{D5E1FA41-C56A-4E09-9D83-7FF449F90A8E}"/>
              </a:ext>
            </a:extLst>
          </p:cNvPr>
          <p:cNvSpPr txBox="1">
            <a:spLocks/>
          </p:cNvSpPr>
          <p:nvPr/>
        </p:nvSpPr>
        <p:spPr>
          <a:xfrm>
            <a:off x="5958377" y="5570113"/>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8</a:t>
            </a:r>
          </a:p>
        </p:txBody>
      </p:sp>
      <p:pic>
        <p:nvPicPr>
          <p:cNvPr id="35" name="Picture Placeholder 33">
            <a:extLst>
              <a:ext uri="{FF2B5EF4-FFF2-40B4-BE49-F238E27FC236}">
                <a16:creationId xmlns:a16="http://schemas.microsoft.com/office/drawing/2014/main" id="{92636A39-0FED-44A2-B2A2-35B6B034D78C}"/>
              </a:ext>
            </a:extLst>
          </p:cNvPr>
          <p:cNvPicPr>
            <a:picLocks noChangeAspect="1"/>
          </p:cNvPicPr>
          <p:nvPr/>
        </p:nvPicPr>
        <p:blipFill>
          <a:blip r:embed="rId5"/>
          <a:srcRect/>
          <a:stretch/>
        </p:blipFill>
        <p:spPr>
          <a:xfrm>
            <a:off x="8707066" y="4708876"/>
            <a:ext cx="1217130" cy="1216025"/>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cmpd="sng" algn="ctr">
            <a:noFill/>
            <a:prstDash val="solid"/>
            <a:miter lim="800000"/>
          </a:ln>
          <a:effectLst/>
        </p:spPr>
      </p:pic>
      <p:sp>
        <p:nvSpPr>
          <p:cNvPr id="36" name="Text Placeholder 20">
            <a:extLst>
              <a:ext uri="{FF2B5EF4-FFF2-40B4-BE49-F238E27FC236}">
                <a16:creationId xmlns:a16="http://schemas.microsoft.com/office/drawing/2014/main" id="{E34D401D-7EC5-4A8A-B64C-589474C46510}"/>
              </a:ext>
            </a:extLst>
          </p:cNvPr>
          <p:cNvSpPr txBox="1">
            <a:spLocks/>
          </p:cNvSpPr>
          <p:nvPr/>
        </p:nvSpPr>
        <p:spPr>
          <a:xfrm>
            <a:off x="10118173" y="4869951"/>
            <a:ext cx="1649901"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Summary / Conclusion</a:t>
            </a:r>
            <a:endParaRPr lang="en-US" dirty="0"/>
          </a:p>
        </p:txBody>
      </p:sp>
      <p:sp>
        <p:nvSpPr>
          <p:cNvPr id="37" name="Text Placeholder 21">
            <a:extLst>
              <a:ext uri="{FF2B5EF4-FFF2-40B4-BE49-F238E27FC236}">
                <a16:creationId xmlns:a16="http://schemas.microsoft.com/office/drawing/2014/main" id="{44A9C640-E638-47E3-A6B3-0056E0552E77}"/>
              </a:ext>
            </a:extLst>
          </p:cNvPr>
          <p:cNvSpPr txBox="1">
            <a:spLocks/>
          </p:cNvSpPr>
          <p:nvPr/>
        </p:nvSpPr>
        <p:spPr>
          <a:xfrm>
            <a:off x="10118174" y="5570113"/>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p:txBody>
      </p:sp>
      <p:pic>
        <p:nvPicPr>
          <p:cNvPr id="8" name="Picture Placeholder 7">
            <a:extLst>
              <a:ext uri="{FF2B5EF4-FFF2-40B4-BE49-F238E27FC236}">
                <a16:creationId xmlns:a16="http://schemas.microsoft.com/office/drawing/2014/main" id="{D997DEAE-00D4-4171-A7F9-1730A9964C0B}"/>
              </a:ext>
            </a:extLst>
          </p:cNvPr>
          <p:cNvPicPr>
            <a:picLocks noGrp="1" noChangeAspect="1"/>
          </p:cNvPicPr>
          <p:nvPr>
            <p:ph type="pic" sz="quarter" idx="41"/>
          </p:nvPr>
        </p:nvPicPr>
        <p:blipFill>
          <a:blip r:embed="rId6"/>
          <a:srcRect/>
          <a:stretch>
            <a:fillRect/>
          </a:stretch>
        </p:blipFill>
        <p:spPr>
          <a:xfrm>
            <a:off x="451560" y="1226377"/>
            <a:ext cx="1217130" cy="1216800"/>
          </a:xfrm>
        </p:spPr>
      </p:pic>
      <p:pic>
        <p:nvPicPr>
          <p:cNvPr id="20" name="Picture Placeholder 19">
            <a:extLst>
              <a:ext uri="{FF2B5EF4-FFF2-40B4-BE49-F238E27FC236}">
                <a16:creationId xmlns:a16="http://schemas.microsoft.com/office/drawing/2014/main" id="{A69F013E-B0C0-49FD-83EC-932E7A89EF84}"/>
              </a:ext>
            </a:extLst>
          </p:cNvPr>
          <p:cNvPicPr>
            <a:picLocks noGrp="1" noChangeAspect="1"/>
          </p:cNvPicPr>
          <p:nvPr>
            <p:ph type="pic" sz="quarter" idx="42"/>
          </p:nvPr>
        </p:nvPicPr>
        <p:blipFill>
          <a:blip r:embed="rId7"/>
          <a:srcRect l="65" r="65"/>
          <a:stretch>
            <a:fillRect/>
          </a:stretch>
        </p:blipFill>
        <p:spPr>
          <a:xfrm>
            <a:off x="4581515" y="1302906"/>
            <a:ext cx="1217130" cy="1216800"/>
          </a:xfrm>
        </p:spPr>
      </p:pic>
      <p:pic>
        <p:nvPicPr>
          <p:cNvPr id="45" name="Picture Placeholder 44">
            <a:extLst>
              <a:ext uri="{FF2B5EF4-FFF2-40B4-BE49-F238E27FC236}">
                <a16:creationId xmlns:a16="http://schemas.microsoft.com/office/drawing/2014/main" id="{962D0718-2CA1-4462-83F7-5CBA681576ED}"/>
              </a:ext>
            </a:extLst>
          </p:cNvPr>
          <p:cNvPicPr>
            <a:picLocks noGrp="1" noChangeAspect="1"/>
          </p:cNvPicPr>
          <p:nvPr>
            <p:ph type="pic" sz="quarter" idx="55"/>
          </p:nvPr>
        </p:nvPicPr>
        <p:blipFill>
          <a:blip r:embed="rId8"/>
          <a:srcRect l="15273" r="15273"/>
          <a:stretch>
            <a:fillRect/>
          </a:stretch>
        </p:blipFill>
        <p:spPr>
          <a:xfrm>
            <a:off x="451560" y="2849126"/>
            <a:ext cx="1197469" cy="1216800"/>
          </a:xfrm>
        </p:spPr>
      </p:pic>
      <p:pic>
        <p:nvPicPr>
          <p:cNvPr id="49" name="Picture Placeholder 48">
            <a:extLst>
              <a:ext uri="{FF2B5EF4-FFF2-40B4-BE49-F238E27FC236}">
                <a16:creationId xmlns:a16="http://schemas.microsoft.com/office/drawing/2014/main" id="{81E75A19-C03C-49CD-BA83-02EC4231F9F2}"/>
              </a:ext>
            </a:extLst>
          </p:cNvPr>
          <p:cNvPicPr>
            <a:picLocks noGrp="1" noChangeAspect="1"/>
          </p:cNvPicPr>
          <p:nvPr>
            <p:ph type="pic" sz="quarter" idx="56"/>
          </p:nvPr>
        </p:nvPicPr>
        <p:blipFill>
          <a:blip r:embed="rId9"/>
          <a:srcRect l="11848" r="11848"/>
          <a:stretch>
            <a:fillRect/>
          </a:stretch>
        </p:blipFill>
        <p:spPr>
          <a:xfrm>
            <a:off x="4584687" y="3005503"/>
            <a:ext cx="1215022" cy="1216800"/>
          </a:xfrm>
        </p:spPr>
      </p:pic>
      <p:pic>
        <p:nvPicPr>
          <p:cNvPr id="55" name="Picture Placeholder 54">
            <a:extLst>
              <a:ext uri="{FF2B5EF4-FFF2-40B4-BE49-F238E27FC236}">
                <a16:creationId xmlns:a16="http://schemas.microsoft.com/office/drawing/2014/main" id="{8301EC09-1C21-4ACD-BC65-AFAC05AEDE48}"/>
              </a:ext>
            </a:extLst>
          </p:cNvPr>
          <p:cNvPicPr>
            <a:picLocks noGrp="1" noChangeAspect="1"/>
          </p:cNvPicPr>
          <p:nvPr>
            <p:ph type="pic" sz="quarter" idx="57"/>
          </p:nvPr>
        </p:nvPicPr>
        <p:blipFill>
          <a:blip r:embed="rId10"/>
          <a:srcRect l="23625" r="23625"/>
          <a:stretch>
            <a:fillRect/>
          </a:stretch>
        </p:blipFill>
        <p:spPr>
          <a:xfrm>
            <a:off x="8768643" y="2968509"/>
            <a:ext cx="1216025" cy="1216025"/>
          </a:xfrm>
        </p:spPr>
      </p:pic>
      <p:sp>
        <p:nvSpPr>
          <p:cNvPr id="60" name="Rectangle 59">
            <a:extLst>
              <a:ext uri="{FF2B5EF4-FFF2-40B4-BE49-F238E27FC236}">
                <a16:creationId xmlns:a16="http://schemas.microsoft.com/office/drawing/2014/main" id="{9B10345A-BB23-4F3F-A2BF-F5CF9FE997DA}"/>
              </a:ext>
            </a:extLst>
          </p:cNvPr>
          <p:cNvSpPr/>
          <p:nvPr/>
        </p:nvSpPr>
        <p:spPr>
          <a:xfrm>
            <a:off x="10434918" y="6292420"/>
            <a:ext cx="1294030" cy="565580"/>
          </a:xfrm>
          <a:prstGeom prst="rect">
            <a:avLst/>
          </a:prstGeom>
          <a:solidFill>
            <a:srgbClr val="EDDCE6"/>
          </a:solidFill>
          <a:ln>
            <a:noFill/>
          </a:ln>
          <a:effectLst>
            <a:outerShdw sx="1000" sy="1000" algn="t"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11" name="Picture Placeholder 10">
            <a:extLst>
              <a:ext uri="{FF2B5EF4-FFF2-40B4-BE49-F238E27FC236}">
                <a16:creationId xmlns:a16="http://schemas.microsoft.com/office/drawing/2014/main" id="{53F269EA-E7D4-9F37-1C3E-34EB9C1F105F}"/>
              </a:ext>
            </a:extLst>
          </p:cNvPr>
          <p:cNvPicPr>
            <a:picLocks noGrp="1" noChangeAspect="1"/>
          </p:cNvPicPr>
          <p:nvPr>
            <p:ph type="pic" sz="quarter" idx="43"/>
          </p:nvPr>
        </p:nvPicPr>
        <p:blipFill>
          <a:blip r:embed="rId3"/>
          <a:srcRect l="11184" r="11184"/>
          <a:stretch>
            <a:fillRect/>
          </a:stretch>
        </p:blipFill>
        <p:spPr>
          <a:xfrm>
            <a:off x="8707066" y="1129908"/>
            <a:ext cx="1189394" cy="1216800"/>
          </a:xfrm>
        </p:spPr>
      </p:pic>
    </p:spTree>
    <p:extLst>
      <p:ext uri="{BB962C8B-B14F-4D97-AF65-F5344CB8AC3E}">
        <p14:creationId xmlns:p14="http://schemas.microsoft.com/office/powerpoint/2010/main" val="2142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6847765" y="4318794"/>
            <a:ext cx="5169183" cy="720000"/>
          </a:xfrm>
        </p:spPr>
        <p:txBody>
          <a:bodyPr/>
          <a:lstStyle/>
          <a:p>
            <a:r>
              <a:rPr lang="en-US" dirty="0"/>
              <a:t>Background of Study</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374128" y="324510"/>
            <a:ext cx="5721872" cy="6060912"/>
          </a:xfrm>
        </p:spPr>
        <p:txBody>
          <a:bodyPr/>
          <a:lstStyle/>
          <a:p>
            <a:pPr marL="0" indent="0" algn="just">
              <a:buNone/>
            </a:pPr>
            <a:r>
              <a:rPr lang="en-US" sz="2200" dirty="0">
                <a:solidFill>
                  <a:schemeClr val="tx1"/>
                </a:solidFill>
              </a:rPr>
              <a:t>A few decades ago, auctions were held in auction houses, with the auctioneer delegating bids, and this existing system necessitated the actual attendance of the bidders, resulting in a variety of limits. This resulted in the adoption of online auctioning, which allows auctions to be conducted through the internet from anywhere in the world. </a:t>
            </a:r>
            <a:r>
              <a:rPr lang="en-US" sz="2200" dirty="0" err="1">
                <a:solidFill>
                  <a:schemeClr val="tx1"/>
                </a:solidFill>
              </a:rPr>
              <a:t>Aaditya</a:t>
            </a:r>
            <a:r>
              <a:rPr lang="en-US" sz="2200" dirty="0">
                <a:solidFill>
                  <a:schemeClr val="tx1"/>
                </a:solidFill>
              </a:rPr>
              <a:t> et al. (2022)</a:t>
            </a:r>
          </a:p>
          <a:p>
            <a:pPr marL="0" indent="0" algn="just">
              <a:buNone/>
            </a:pPr>
            <a:r>
              <a:rPr lang="en-US" sz="2200" dirty="0">
                <a:solidFill>
                  <a:schemeClr val="tx1"/>
                </a:solidFill>
              </a:rPr>
              <a:t>Now, an online furniture auction system comes in by providing a convenient and safe means for obtaining products while also allowing for bidding. Bidding can be done anywhere with an internet connection to the website. This system enables users to put stuff for auction. The products will be accompanied by a description, selling price, and a visual presentation for the bidder to view. If the bidder is interested in the item, he or she will auction for it and then personally check it to approve it before concluding the transaction with the seller. Kokila et al. (2021).</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3</a:t>
            </a:fld>
            <a:endParaRPr lang="en-US" dirty="0"/>
          </a:p>
        </p:txBody>
      </p:sp>
      <p:sp>
        <p:nvSpPr>
          <p:cNvPr id="14" name="Rectangle 13">
            <a:extLst>
              <a:ext uri="{FF2B5EF4-FFF2-40B4-BE49-F238E27FC236}">
                <a16:creationId xmlns:a16="http://schemas.microsoft.com/office/drawing/2014/main" id="{97A5F037-A2B3-47D6-AD5A-FD138F9E199E}"/>
              </a:ext>
            </a:extLst>
          </p:cNvPr>
          <p:cNvSpPr/>
          <p:nvPr/>
        </p:nvSpPr>
        <p:spPr>
          <a:xfrm>
            <a:off x="10636624" y="6172200"/>
            <a:ext cx="1092324" cy="685800"/>
          </a:xfrm>
          <a:prstGeom prst="rect">
            <a:avLst/>
          </a:prstGeom>
          <a:solidFill>
            <a:srgbClr val="803657"/>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7" name="Picture Placeholder 6">
            <a:extLst>
              <a:ext uri="{FF2B5EF4-FFF2-40B4-BE49-F238E27FC236}">
                <a16:creationId xmlns:a16="http://schemas.microsoft.com/office/drawing/2014/main" id="{A1AC5C81-28AE-387D-2F87-02647DD2C0F1}"/>
              </a:ext>
            </a:extLst>
          </p:cNvPr>
          <p:cNvPicPr>
            <a:picLocks noGrp="1" noChangeAspect="1"/>
          </p:cNvPicPr>
          <p:nvPr>
            <p:ph type="pic" sz="quarter" idx="10"/>
          </p:nvPr>
        </p:nvPicPr>
        <p:blipFill>
          <a:blip r:embed="rId3"/>
          <a:srcRect l="13354" r="13354"/>
          <a:stretch>
            <a:fillRect/>
          </a:stretch>
        </p:blipFill>
        <p:spPr>
          <a:xfrm>
            <a:off x="7694767" y="761580"/>
            <a:ext cx="3475177" cy="3555252"/>
          </a:xfrm>
        </p:spPr>
      </p:pic>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7509717" y="3540969"/>
            <a:ext cx="4219231" cy="1676489"/>
          </a:xfrm>
        </p:spPr>
        <p:txBody>
          <a:bodyPr/>
          <a:lstStyle/>
          <a:p>
            <a:r>
              <a:rPr lang="en-US" dirty="0"/>
              <a:t>Statement of the Problem</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348286" y="812125"/>
            <a:ext cx="5683404" cy="2728844"/>
          </a:xfrm>
        </p:spPr>
        <p:txBody>
          <a:bodyPr/>
          <a:lstStyle/>
          <a:p>
            <a:pPr marL="0" indent="0" algn="just">
              <a:buNone/>
            </a:pPr>
            <a:r>
              <a:rPr lang="en-US" sz="3200" dirty="0">
                <a:solidFill>
                  <a:schemeClr val="tx1"/>
                </a:solidFill>
                <a:latin typeface="+mj-lt"/>
              </a:rPr>
              <a:t>The problem with the public furniture auction is that the participation of the general public is very limited. The auction process is faced with so many difficulties, which include time, planning of the auction event, and also the movement of items to be auctioned which can also lead to the damage of some fragile items</a:t>
            </a:r>
            <a:endParaRPr lang="en-US" sz="3200" noProof="1">
              <a:solidFill>
                <a:schemeClr val="tx1"/>
              </a:solidFill>
              <a:latin typeface="+mj-lt"/>
            </a:endParaRP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4</a:t>
            </a:fld>
            <a:endParaRPr lang="en-US" dirty="0"/>
          </a:p>
        </p:txBody>
      </p:sp>
      <p:sp>
        <p:nvSpPr>
          <p:cNvPr id="13" name="Rectangle 12">
            <a:extLst>
              <a:ext uri="{FF2B5EF4-FFF2-40B4-BE49-F238E27FC236}">
                <a16:creationId xmlns:a16="http://schemas.microsoft.com/office/drawing/2014/main" id="{907819BB-6B30-41BE-ABC3-38BA8E9BDF5B}"/>
              </a:ext>
            </a:extLst>
          </p:cNvPr>
          <p:cNvSpPr/>
          <p:nvPr/>
        </p:nvSpPr>
        <p:spPr>
          <a:xfrm>
            <a:off x="10636624" y="6172200"/>
            <a:ext cx="1092324" cy="685800"/>
          </a:xfrm>
          <a:prstGeom prst="rect">
            <a:avLst/>
          </a:prstGeom>
          <a:solidFill>
            <a:srgbClr val="803657"/>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8" name="Picture Placeholder 7">
            <a:extLst>
              <a:ext uri="{FF2B5EF4-FFF2-40B4-BE49-F238E27FC236}">
                <a16:creationId xmlns:a16="http://schemas.microsoft.com/office/drawing/2014/main" id="{EC7CD746-1B97-5E2E-82B2-DB7CF52E569F}"/>
              </a:ext>
            </a:extLst>
          </p:cNvPr>
          <p:cNvPicPr>
            <a:picLocks noGrp="1" noChangeAspect="1"/>
          </p:cNvPicPr>
          <p:nvPr>
            <p:ph type="pic" sz="quarter" idx="10"/>
          </p:nvPr>
        </p:nvPicPr>
        <p:blipFill>
          <a:blip r:embed="rId3"/>
          <a:srcRect l="1138" r="1138"/>
          <a:stretch>
            <a:fillRect/>
          </a:stretch>
        </p:blipFill>
        <p:spPr>
          <a:xfrm>
            <a:off x="7707609" y="398921"/>
            <a:ext cx="3475177" cy="3555252"/>
          </a:xfrm>
        </p:spPr>
      </p:pic>
    </p:spTree>
    <p:extLst>
      <p:ext uri="{BB962C8B-B14F-4D97-AF65-F5344CB8AC3E}">
        <p14:creationId xmlns:p14="http://schemas.microsoft.com/office/powerpoint/2010/main" val="59122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250354" y="795072"/>
            <a:ext cx="11329200" cy="432000"/>
          </a:xfrm>
        </p:spPr>
        <p:txBody>
          <a:bodyPr/>
          <a:lstStyle/>
          <a:p>
            <a:pPr algn="ctr"/>
            <a:r>
              <a:rPr lang="en-GB" sz="4000" dirty="0">
                <a:solidFill>
                  <a:schemeClr val="tx1">
                    <a:lumMod val="75000"/>
                    <a:lumOff val="25000"/>
                  </a:schemeClr>
                </a:solidFill>
              </a:rPr>
              <a:t>Aim and Objectives of the Study</a:t>
            </a:r>
            <a:endParaRPr lang="en-US" sz="40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a:xfrm>
            <a:off x="1631968" y="3241228"/>
            <a:ext cx="3069500" cy="3051905"/>
          </a:xfrm>
        </p:spPr>
        <p:txBody>
          <a:bodyPr/>
          <a:lstStyle/>
          <a:p>
            <a:pPr marL="0" indent="0">
              <a:buNone/>
            </a:pPr>
            <a:r>
              <a:rPr lang="en-US" sz="3200" dirty="0"/>
              <a:t>To develop an online furniture auction system</a:t>
            </a:r>
          </a:p>
        </p:txBody>
      </p:sp>
      <p:sp>
        <p:nvSpPr>
          <p:cNvPr id="6" name="Text Placeholder 5">
            <a:extLst>
              <a:ext uri="{FF2B5EF4-FFF2-40B4-BE49-F238E27FC236}">
                <a16:creationId xmlns:a16="http://schemas.microsoft.com/office/drawing/2014/main" id="{4EC3A6E4-FBBE-4F2E-8B22-4CACF85BE55C}"/>
              </a:ext>
            </a:extLst>
          </p:cNvPr>
          <p:cNvSpPr>
            <a:spLocks noGrp="1"/>
          </p:cNvSpPr>
          <p:nvPr>
            <p:ph type="body" sz="quarter" idx="13"/>
          </p:nvPr>
        </p:nvSpPr>
        <p:spPr>
          <a:xfrm>
            <a:off x="6067554" y="1974088"/>
            <a:ext cx="4826194" cy="1008000"/>
          </a:xfrm>
        </p:spPr>
        <p:txBody>
          <a:bodyPr/>
          <a:lstStyle/>
          <a:p>
            <a:r>
              <a:rPr lang="en-US" sz="4800" dirty="0"/>
              <a:t>Objectives</a:t>
            </a:r>
          </a:p>
        </p:txBody>
      </p:sp>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a:xfrm>
            <a:off x="5950035" y="3205132"/>
            <a:ext cx="5160734" cy="3051192"/>
          </a:xfrm>
        </p:spPr>
        <p:txBody>
          <a:bodyPr/>
          <a:lstStyle/>
          <a:p>
            <a:pPr lvl="0">
              <a:lnSpc>
                <a:spcPct val="100000"/>
              </a:lnSpc>
            </a:pPr>
            <a:r>
              <a:rPr lang="en-US" sz="2000" dirty="0"/>
              <a:t>To develop a system free of hassle for bidders</a:t>
            </a:r>
          </a:p>
          <a:p>
            <a:pPr lvl="0">
              <a:lnSpc>
                <a:spcPct val="100000"/>
              </a:lnSpc>
            </a:pPr>
            <a:r>
              <a:rPr lang="en-US" sz="2000" dirty="0"/>
              <a:t>Users and product datasets will be generated upon registration on the site.</a:t>
            </a:r>
          </a:p>
          <a:p>
            <a:pPr lvl="0">
              <a:lnSpc>
                <a:spcPct val="100000"/>
              </a:lnSpc>
            </a:pPr>
            <a:r>
              <a:rPr lang="en-US" sz="2000" dirty="0"/>
              <a:t>Unit and Integration testing will be carried out to ensure the effectiveness and efficiency of the design making sure that the functionalities are error-free</a:t>
            </a:r>
          </a:p>
        </p:txBody>
      </p:sp>
      <p:sp>
        <p:nvSpPr>
          <p:cNvPr id="12" name="Freeform: Shape 11">
            <a:extLst>
              <a:ext uri="{FF2B5EF4-FFF2-40B4-BE49-F238E27FC236}">
                <a16:creationId xmlns:a16="http://schemas.microsoft.com/office/drawing/2014/main" id="{F17CA28B-0AA7-44A3-A590-F3BC78D90D85}"/>
              </a:ext>
              <a:ext uri="{C183D7F6-B498-43B3-948B-1728B52AA6E4}">
                <adec:decorative xmlns:adec="http://schemas.microsoft.com/office/drawing/2017/decorative" val="1"/>
              </a:ext>
            </a:extLst>
          </p:cNvPr>
          <p:cNvSpPr>
            <a:spLocks noChangeAspect="1"/>
          </p:cNvSpPr>
          <p:nvPr/>
        </p:nvSpPr>
        <p:spPr>
          <a:xfrm>
            <a:off x="436314" y="2033289"/>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E4FAF5A-0F31-4306-84A7-9FB1C04104AA}"/>
              </a:ext>
              <a:ext uri="{C183D7F6-B498-43B3-948B-1728B52AA6E4}">
                <adec:decorative xmlns:adec="http://schemas.microsoft.com/office/drawing/2017/decorative" val="1"/>
              </a:ext>
            </a:extLst>
          </p:cNvPr>
          <p:cNvSpPr>
            <a:spLocks noChangeAspect="1"/>
          </p:cNvSpPr>
          <p:nvPr/>
        </p:nvSpPr>
        <p:spPr>
          <a:xfrm>
            <a:off x="5042015" y="1997193"/>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pic>
        <p:nvPicPr>
          <p:cNvPr id="70" name="Picture Placeholder 24" descr="Bullseye">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Picture Placeholder 26" descr="Lecturer">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219479" y="2116389"/>
            <a:ext cx="576765" cy="723399"/>
          </a:xfrm>
          <a:prstGeom prst="rect">
            <a:avLst/>
          </a:prstGeom>
        </p:spPr>
      </p:pic>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a:lstStyle/>
          <a:p>
            <a:pPr algn="ctr"/>
            <a:fld id="{B67B645E-C5E5-4727-B977-D372A0AA71D9}" type="slidenum">
              <a:rPr lang="en-US" smtClean="0"/>
              <a:pPr algn="ctr"/>
              <a:t>5</a:t>
            </a:fld>
            <a:endParaRPr lang="en-US" dirty="0"/>
          </a:p>
        </p:txBody>
      </p:sp>
      <p:sp>
        <p:nvSpPr>
          <p:cNvPr id="9" name="Text Placeholder 8">
            <a:extLst>
              <a:ext uri="{FF2B5EF4-FFF2-40B4-BE49-F238E27FC236}">
                <a16:creationId xmlns:a16="http://schemas.microsoft.com/office/drawing/2014/main" id="{E0B4FC3C-3B07-4079-8012-D121224DDA5D}"/>
              </a:ext>
            </a:extLst>
          </p:cNvPr>
          <p:cNvSpPr>
            <a:spLocks noGrp="1"/>
          </p:cNvSpPr>
          <p:nvPr>
            <p:ph type="body" idx="1"/>
          </p:nvPr>
        </p:nvSpPr>
        <p:spPr>
          <a:xfrm>
            <a:off x="1631968" y="2033289"/>
            <a:ext cx="3069500" cy="997168"/>
          </a:xfrm>
        </p:spPr>
        <p:txBody>
          <a:bodyPr/>
          <a:lstStyle/>
          <a:p>
            <a:r>
              <a:rPr lang="en-US" sz="4800" dirty="0"/>
              <a:t>Aim</a:t>
            </a:r>
            <a:endParaRPr lang="en-NG" sz="4800" dirty="0"/>
          </a:p>
        </p:txBody>
      </p:sp>
      <p:sp>
        <p:nvSpPr>
          <p:cNvPr id="10" name="Rectangle 9">
            <a:extLst>
              <a:ext uri="{FF2B5EF4-FFF2-40B4-BE49-F238E27FC236}">
                <a16:creationId xmlns:a16="http://schemas.microsoft.com/office/drawing/2014/main" id="{6BD9F503-2DF4-4635-9736-F56B315B176E}"/>
              </a:ext>
            </a:extLst>
          </p:cNvPr>
          <p:cNvSpPr/>
          <p:nvPr/>
        </p:nvSpPr>
        <p:spPr>
          <a:xfrm>
            <a:off x="10434918" y="6292420"/>
            <a:ext cx="1294030" cy="565580"/>
          </a:xfrm>
          <a:prstGeom prst="rect">
            <a:avLst/>
          </a:prstGeom>
          <a:solidFill>
            <a:srgbClr val="F2F2F2"/>
          </a:solidFill>
          <a:ln>
            <a:noFill/>
          </a:ln>
          <a:effectLst>
            <a:outerShdw sx="1000" sy="1000" algn="t"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229941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7383107" y="3555252"/>
            <a:ext cx="4219231" cy="1676489"/>
          </a:xfrm>
        </p:spPr>
        <p:txBody>
          <a:bodyPr/>
          <a:lstStyle/>
          <a:p>
            <a:r>
              <a:rPr lang="en-GB" sz="4800" dirty="0"/>
              <a:t>Significance of the Study</a:t>
            </a:r>
            <a:endParaRPr lang="en-US"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348286" y="1053525"/>
            <a:ext cx="5683404" cy="2728844"/>
          </a:xfrm>
        </p:spPr>
        <p:txBody>
          <a:bodyPr/>
          <a:lstStyle/>
          <a:p>
            <a:pPr marL="0" indent="0">
              <a:buNone/>
            </a:pPr>
            <a:r>
              <a:rPr lang="en-US" sz="3200" dirty="0"/>
              <a:t>The main importance of this study is to improve the security of online furniture auctions by developing an online furniture auction system that is more secure, the study can help protect users and increase their confidence in using online auctions.</a:t>
            </a:r>
            <a:endParaRPr lang="en-US" sz="3600" noProof="1">
              <a:solidFill>
                <a:schemeClr val="tx1"/>
              </a:solidFill>
            </a:endParaRP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6</a:t>
            </a:fld>
            <a:endParaRPr lang="en-US" dirty="0"/>
          </a:p>
        </p:txBody>
      </p:sp>
      <p:sp>
        <p:nvSpPr>
          <p:cNvPr id="13" name="Rectangle 12">
            <a:extLst>
              <a:ext uri="{FF2B5EF4-FFF2-40B4-BE49-F238E27FC236}">
                <a16:creationId xmlns:a16="http://schemas.microsoft.com/office/drawing/2014/main" id="{907819BB-6B30-41BE-ABC3-38BA8E9BDF5B}"/>
              </a:ext>
            </a:extLst>
          </p:cNvPr>
          <p:cNvSpPr/>
          <p:nvPr/>
        </p:nvSpPr>
        <p:spPr>
          <a:xfrm>
            <a:off x="10636624" y="6172200"/>
            <a:ext cx="1092324" cy="685800"/>
          </a:xfrm>
          <a:prstGeom prst="rect">
            <a:avLst/>
          </a:prstGeom>
          <a:solidFill>
            <a:srgbClr val="803657"/>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8" name="Picture Placeholder 7">
            <a:extLst>
              <a:ext uri="{FF2B5EF4-FFF2-40B4-BE49-F238E27FC236}">
                <a16:creationId xmlns:a16="http://schemas.microsoft.com/office/drawing/2014/main" id="{97D1AB4D-542E-4173-9900-1F788EF4EA43}"/>
              </a:ext>
            </a:extLst>
          </p:cNvPr>
          <p:cNvPicPr>
            <a:picLocks noGrp="1" noChangeAspect="1"/>
          </p:cNvPicPr>
          <p:nvPr>
            <p:ph type="pic" sz="quarter" idx="10"/>
          </p:nvPr>
        </p:nvPicPr>
        <p:blipFill rotWithShape="1">
          <a:blip r:embed="rId3"/>
          <a:srcRect l="9953" t="738" r="21078" b="-738"/>
          <a:stretch/>
        </p:blipFill>
        <p:spPr>
          <a:xfrm>
            <a:off x="7881743" y="0"/>
            <a:ext cx="3475177" cy="3555252"/>
          </a:xfrm>
        </p:spPr>
      </p:pic>
    </p:spTree>
    <p:extLst>
      <p:ext uri="{BB962C8B-B14F-4D97-AF65-F5344CB8AC3E}">
        <p14:creationId xmlns:p14="http://schemas.microsoft.com/office/powerpoint/2010/main" val="333529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432000" y="178781"/>
            <a:ext cx="10143235" cy="432000"/>
          </a:xfrm>
        </p:spPr>
        <p:txBody>
          <a:bodyPr/>
          <a:lstStyle/>
          <a:p>
            <a:r>
              <a:rPr lang="en-US" dirty="0"/>
              <a:t>Summary of literature review</a:t>
            </a:r>
          </a:p>
        </p:txBody>
      </p:sp>
      <p:graphicFrame>
        <p:nvGraphicFramePr>
          <p:cNvPr id="5" name="Table 4">
            <a:extLst>
              <a:ext uri="{FF2B5EF4-FFF2-40B4-BE49-F238E27FC236}">
                <a16:creationId xmlns:a16="http://schemas.microsoft.com/office/drawing/2014/main" id="{5E35A28A-9193-410A-BA00-32118BDB1D11}"/>
              </a:ext>
            </a:extLst>
          </p:cNvPr>
          <p:cNvGraphicFramePr>
            <a:graphicFrameLocks noGrp="1"/>
          </p:cNvGraphicFramePr>
          <p:nvPr>
            <p:extLst>
              <p:ext uri="{D42A27DB-BD31-4B8C-83A1-F6EECF244321}">
                <p14:modId xmlns:p14="http://schemas.microsoft.com/office/powerpoint/2010/main" val="3650477075"/>
              </p:ext>
            </p:extLst>
          </p:nvPr>
        </p:nvGraphicFramePr>
        <p:xfrm>
          <a:off x="111582" y="610781"/>
          <a:ext cx="12289968" cy="6247219"/>
        </p:xfrm>
        <a:graphic>
          <a:graphicData uri="http://schemas.openxmlformats.org/drawingml/2006/table">
            <a:tbl>
              <a:tblPr firstRow="1" firstCol="1">
                <a:tableStyleId>{5C22544A-7EE6-4342-B048-85BDC9FD1C3A}</a:tableStyleId>
              </a:tblPr>
              <a:tblGrid>
                <a:gridCol w="1857895">
                  <a:extLst>
                    <a:ext uri="{9D8B030D-6E8A-4147-A177-3AD203B41FA5}">
                      <a16:colId xmlns:a16="http://schemas.microsoft.com/office/drawing/2014/main" val="1173992025"/>
                    </a:ext>
                  </a:extLst>
                </a:gridCol>
                <a:gridCol w="1674055">
                  <a:extLst>
                    <a:ext uri="{9D8B030D-6E8A-4147-A177-3AD203B41FA5}">
                      <a16:colId xmlns:a16="http://schemas.microsoft.com/office/drawing/2014/main" val="115202853"/>
                    </a:ext>
                  </a:extLst>
                </a:gridCol>
                <a:gridCol w="2574388">
                  <a:extLst>
                    <a:ext uri="{9D8B030D-6E8A-4147-A177-3AD203B41FA5}">
                      <a16:colId xmlns:a16="http://schemas.microsoft.com/office/drawing/2014/main" val="1010693434"/>
                    </a:ext>
                  </a:extLst>
                </a:gridCol>
                <a:gridCol w="3235569">
                  <a:extLst>
                    <a:ext uri="{9D8B030D-6E8A-4147-A177-3AD203B41FA5}">
                      <a16:colId xmlns:a16="http://schemas.microsoft.com/office/drawing/2014/main" val="3778082769"/>
                    </a:ext>
                  </a:extLst>
                </a:gridCol>
                <a:gridCol w="2713527">
                  <a:extLst>
                    <a:ext uri="{9D8B030D-6E8A-4147-A177-3AD203B41FA5}">
                      <a16:colId xmlns:a16="http://schemas.microsoft.com/office/drawing/2014/main" val="1465468944"/>
                    </a:ext>
                  </a:extLst>
                </a:gridCol>
                <a:gridCol w="234534">
                  <a:extLst>
                    <a:ext uri="{9D8B030D-6E8A-4147-A177-3AD203B41FA5}">
                      <a16:colId xmlns:a16="http://schemas.microsoft.com/office/drawing/2014/main" val="1944590475"/>
                    </a:ext>
                  </a:extLst>
                </a:gridCol>
              </a:tblGrid>
              <a:tr h="499359">
                <a:tc>
                  <a:txBody>
                    <a:bodyPr/>
                    <a:lstStyle/>
                    <a:p>
                      <a:pPr algn="ctr"/>
                      <a:r>
                        <a:rPr lang="en-GB" sz="1800" b="1" kern="1200" dirty="0">
                          <a:solidFill>
                            <a:schemeClr val="tx1"/>
                          </a:solidFill>
                          <a:effectLst/>
                          <a:latin typeface="+mn-lt"/>
                          <a:ea typeface="+mn-ea"/>
                          <a:cs typeface="+mn-cs"/>
                        </a:rPr>
                        <a:t>Title</a:t>
                      </a:r>
                      <a:endParaRPr lang="en-IN" dirty="0">
                        <a:solidFill>
                          <a:schemeClr val="tx1"/>
                        </a:solidFill>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Author &amp; Year</a:t>
                      </a:r>
                      <a:endParaRPr lang="en-IN"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 Description </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Merit</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Demerits</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223600"/>
                  </a:ext>
                </a:extLst>
              </a:tr>
              <a:tr h="1654502">
                <a:tc>
                  <a:txBody>
                    <a:bodyPr/>
                    <a:lstStyle/>
                    <a:p>
                      <a:pPr algn="l" fontAlgn="b"/>
                      <a:r>
                        <a:rPr lang="en-US" sz="1800" b="1" kern="1200" dirty="0">
                          <a:solidFill>
                            <a:schemeClr val="tx1"/>
                          </a:solidFill>
                          <a:effectLst/>
                          <a:latin typeface="+mn-lt"/>
                          <a:ea typeface="+mn-ea"/>
                          <a:cs typeface="+mn-cs"/>
                        </a:rPr>
                        <a:t>Auction System </a:t>
                      </a:r>
                      <a:endParaRPr lang="en-US" sz="1400" b="0" i="0" u="none" strike="noStrike" dirty="0">
                        <a:solidFill>
                          <a:schemeClr val="tx1"/>
                        </a:solidFill>
                        <a:effectLst/>
                        <a:latin typeface="+mn-lt"/>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err="1">
                          <a:solidFill>
                            <a:schemeClr val="dk1"/>
                          </a:solidFill>
                          <a:effectLst/>
                          <a:latin typeface="+mn-lt"/>
                          <a:ea typeface="+mn-ea"/>
                          <a:cs typeface="+mn-cs"/>
                        </a:rPr>
                        <a:t>Globbi</a:t>
                      </a:r>
                      <a:r>
                        <a:rPr lang="en-US" sz="1800" kern="1200" dirty="0">
                          <a:solidFill>
                            <a:schemeClr val="dk1"/>
                          </a:solidFill>
                          <a:effectLst/>
                          <a:latin typeface="+mn-lt"/>
                          <a:ea typeface="+mn-ea"/>
                          <a:cs typeface="+mn-cs"/>
                        </a:rPr>
                        <a:t> (2022)</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The system aims to achieve a web based auctioning system. </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kern="1200" dirty="0">
                          <a:solidFill>
                            <a:schemeClr val="dk1"/>
                          </a:solidFill>
                          <a:effectLst/>
                          <a:latin typeface="+mn-lt"/>
                          <a:ea typeface="+mn-ea"/>
                          <a:cs typeface="+mn-cs"/>
                        </a:rPr>
                        <a:t>A bidder can participate in the auction from anywhere with an integrated application.</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Any glitch or network obstruction will interruption the auction. </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2380161">
                <a:tc>
                  <a:txBody>
                    <a:bodyPr/>
                    <a:lstStyle/>
                    <a:p>
                      <a:r>
                        <a:rPr lang="en-US" sz="1800" b="1" kern="1200" dirty="0">
                          <a:solidFill>
                            <a:schemeClr val="tx1"/>
                          </a:solidFill>
                          <a:effectLst/>
                          <a:latin typeface="+mn-lt"/>
                          <a:ea typeface="+mn-ea"/>
                          <a:cs typeface="+mn-cs"/>
                        </a:rPr>
                        <a:t>Online auction fraud detection system.</a:t>
                      </a:r>
                      <a:endParaRPr lang="en-NG" sz="1800" b="1" kern="1200" dirty="0">
                        <a:solidFill>
                          <a:schemeClr val="tx1"/>
                        </a:solidFill>
                        <a:effectLst/>
                        <a:latin typeface="+mn-lt"/>
                        <a:ea typeface="+mn-ea"/>
                        <a:cs typeface="+mn-cs"/>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a:solidFill>
                            <a:schemeClr val="dk1"/>
                          </a:solidFill>
                          <a:effectLst/>
                          <a:latin typeface="+mn-lt"/>
                          <a:ea typeface="+mn-ea"/>
                          <a:cs typeface="+mn-cs"/>
                        </a:rPr>
                        <a:t>Sonali et al (2018)</a:t>
                      </a:r>
                      <a:endParaRPr lang="en-US" sz="1400" b="0" i="0" u="none" strike="noStrike" dirty="0">
                        <a:solidFill>
                          <a:schemeClr val="tx1"/>
                        </a:solidFill>
                        <a:effectLst/>
                        <a:latin typeface="+mn-lt"/>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Online auction fraud detection system to ensure secure commercial sit for cash transaction.</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Validates and verifies the product and customers.</a:t>
                      </a:r>
                      <a:endParaRPr lang="en-NG" sz="1800" kern="1200" dirty="0">
                        <a:solidFill>
                          <a:schemeClr val="dk1"/>
                        </a:solidFill>
                        <a:effectLst/>
                        <a:latin typeface="+mn-lt"/>
                        <a:ea typeface="+mn-ea"/>
                        <a:cs typeface="+mn-cs"/>
                      </a:endParaRPr>
                    </a:p>
                    <a:p>
                      <a:pPr algn="l" fontAlgn="b"/>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Construction of an online feature construction of an online feature that would make available both at optimal performance as well as perception.</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1713197">
                <a:tc>
                  <a:txBody>
                    <a:bodyPr/>
                    <a:lstStyle/>
                    <a:p>
                      <a:r>
                        <a:rPr lang="en-US" sz="1800" b="1" kern="1200" dirty="0">
                          <a:solidFill>
                            <a:schemeClr val="tx1"/>
                          </a:solidFill>
                          <a:effectLst/>
                          <a:latin typeface="+mn-lt"/>
                          <a:ea typeface="+mn-ea"/>
                          <a:cs typeface="+mn-cs"/>
                        </a:rPr>
                        <a:t>Online Auction Management System.</a:t>
                      </a:r>
                      <a:endParaRPr lang="en-NG" sz="1800" b="1" kern="1200" dirty="0">
                        <a:solidFill>
                          <a:schemeClr val="tx1"/>
                        </a:solidFill>
                        <a:effectLst/>
                        <a:latin typeface="+mn-lt"/>
                        <a:ea typeface="+mn-ea"/>
                        <a:cs typeface="+mn-cs"/>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a:solidFill>
                            <a:schemeClr val="dk1"/>
                          </a:solidFill>
                          <a:effectLst/>
                          <a:latin typeface="+mn-lt"/>
                          <a:ea typeface="+mn-ea"/>
                          <a:cs typeface="+mn-cs"/>
                        </a:rPr>
                        <a:t>Bliss (2018)</a:t>
                      </a:r>
                      <a:endParaRPr lang="en-US" sz="1400" b="0" i="0" u="none" strike="noStrike" dirty="0">
                        <a:solidFill>
                          <a:schemeClr val="tx1"/>
                        </a:solidFill>
                        <a:effectLst/>
                        <a:latin typeface="+mn-lt"/>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Auction application that enables the customer bid for product within their location.</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kern="1200" dirty="0">
                          <a:solidFill>
                            <a:schemeClr val="dk1"/>
                          </a:solidFill>
                          <a:effectLst/>
                          <a:latin typeface="+mn-lt"/>
                          <a:ea typeface="+mn-ea"/>
                          <a:cs typeface="+mn-cs"/>
                        </a:rPr>
                        <a:t>Products displayed for your view are products nearest to you as per your location for easy inspection</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Products within your location might not be what you might like or want..</a:t>
                      </a:r>
                      <a:endParaRPr lang="en-NG" sz="1800" kern="1200" dirty="0">
                        <a:solidFill>
                          <a:schemeClr val="dk1"/>
                        </a:solidFill>
                        <a:effectLst/>
                        <a:latin typeface="+mn-lt"/>
                        <a:ea typeface="+mn-ea"/>
                        <a:cs typeface="+mn-cs"/>
                      </a:endParaRPr>
                    </a:p>
                    <a:p>
                      <a:pPr algn="l" fontAlgn="b"/>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bl>
          </a:graphicData>
        </a:graphic>
      </p:graphicFrame>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7</a:t>
            </a:fld>
            <a:endParaRPr lang="en-US" dirty="0"/>
          </a:p>
        </p:txBody>
      </p:sp>
    </p:spTree>
    <p:extLst>
      <p:ext uri="{BB962C8B-B14F-4D97-AF65-F5344CB8AC3E}">
        <p14:creationId xmlns:p14="http://schemas.microsoft.com/office/powerpoint/2010/main" val="34213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254119" y="302441"/>
            <a:ext cx="10143235" cy="432000"/>
          </a:xfrm>
        </p:spPr>
        <p:txBody>
          <a:bodyPr/>
          <a:lstStyle/>
          <a:p>
            <a:r>
              <a:rPr lang="en-US" dirty="0"/>
              <a:t>Summary of literature review</a:t>
            </a:r>
          </a:p>
        </p:txBody>
      </p:sp>
      <p:graphicFrame>
        <p:nvGraphicFramePr>
          <p:cNvPr id="5" name="Table 4">
            <a:extLst>
              <a:ext uri="{FF2B5EF4-FFF2-40B4-BE49-F238E27FC236}">
                <a16:creationId xmlns:a16="http://schemas.microsoft.com/office/drawing/2014/main" id="{5E35A28A-9193-410A-BA00-32118BDB1D11}"/>
              </a:ext>
            </a:extLst>
          </p:cNvPr>
          <p:cNvGraphicFramePr>
            <a:graphicFrameLocks noGrp="1"/>
          </p:cNvGraphicFramePr>
          <p:nvPr>
            <p:extLst>
              <p:ext uri="{D42A27DB-BD31-4B8C-83A1-F6EECF244321}">
                <p14:modId xmlns:p14="http://schemas.microsoft.com/office/powerpoint/2010/main" val="4058954439"/>
              </p:ext>
            </p:extLst>
          </p:nvPr>
        </p:nvGraphicFramePr>
        <p:xfrm>
          <a:off x="254119" y="827349"/>
          <a:ext cx="11474829" cy="5465165"/>
        </p:xfrm>
        <a:graphic>
          <a:graphicData uri="http://schemas.openxmlformats.org/drawingml/2006/table">
            <a:tbl>
              <a:tblPr firstRow="1" firstCol="1">
                <a:tableStyleId>{5C22544A-7EE6-4342-B048-85BDC9FD1C3A}</a:tableStyleId>
              </a:tblPr>
              <a:tblGrid>
                <a:gridCol w="1883963">
                  <a:extLst>
                    <a:ext uri="{9D8B030D-6E8A-4147-A177-3AD203B41FA5}">
                      <a16:colId xmlns:a16="http://schemas.microsoft.com/office/drawing/2014/main" val="1173992025"/>
                    </a:ext>
                  </a:extLst>
                </a:gridCol>
                <a:gridCol w="1815353">
                  <a:extLst>
                    <a:ext uri="{9D8B030D-6E8A-4147-A177-3AD203B41FA5}">
                      <a16:colId xmlns:a16="http://schemas.microsoft.com/office/drawing/2014/main" val="115202853"/>
                    </a:ext>
                  </a:extLst>
                </a:gridCol>
                <a:gridCol w="2850777">
                  <a:extLst>
                    <a:ext uri="{9D8B030D-6E8A-4147-A177-3AD203B41FA5}">
                      <a16:colId xmlns:a16="http://schemas.microsoft.com/office/drawing/2014/main" val="1010693434"/>
                    </a:ext>
                  </a:extLst>
                </a:gridCol>
                <a:gridCol w="2420470">
                  <a:extLst>
                    <a:ext uri="{9D8B030D-6E8A-4147-A177-3AD203B41FA5}">
                      <a16:colId xmlns:a16="http://schemas.microsoft.com/office/drawing/2014/main" val="3778082769"/>
                    </a:ext>
                  </a:extLst>
                </a:gridCol>
                <a:gridCol w="2285288">
                  <a:extLst>
                    <a:ext uri="{9D8B030D-6E8A-4147-A177-3AD203B41FA5}">
                      <a16:colId xmlns:a16="http://schemas.microsoft.com/office/drawing/2014/main" val="1465468944"/>
                    </a:ext>
                  </a:extLst>
                </a:gridCol>
                <a:gridCol w="218978">
                  <a:extLst>
                    <a:ext uri="{9D8B030D-6E8A-4147-A177-3AD203B41FA5}">
                      <a16:colId xmlns:a16="http://schemas.microsoft.com/office/drawing/2014/main" val="1944590475"/>
                    </a:ext>
                  </a:extLst>
                </a:gridCol>
              </a:tblGrid>
              <a:tr h="528326">
                <a:tc>
                  <a:txBody>
                    <a:bodyPr/>
                    <a:lstStyle/>
                    <a:p>
                      <a:pPr algn="ctr"/>
                      <a:r>
                        <a:rPr lang="en-GB" sz="1800" b="1" kern="1200" dirty="0">
                          <a:solidFill>
                            <a:schemeClr val="tx1"/>
                          </a:solidFill>
                          <a:effectLst/>
                          <a:latin typeface="+mn-lt"/>
                          <a:ea typeface="+mn-ea"/>
                          <a:cs typeface="+mn-cs"/>
                        </a:rPr>
                        <a:t>Title</a:t>
                      </a:r>
                      <a:endParaRPr lang="en-IN" dirty="0">
                        <a:solidFill>
                          <a:schemeClr val="tx1"/>
                        </a:solidFill>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Author &amp; Year</a:t>
                      </a:r>
                      <a:endParaRPr lang="en-IN"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 Description </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Merit</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800" b="1" kern="1200" dirty="0">
                          <a:solidFill>
                            <a:schemeClr val="lt1"/>
                          </a:solidFill>
                          <a:effectLst/>
                          <a:latin typeface="+mn-lt"/>
                          <a:ea typeface="+mn-ea"/>
                          <a:cs typeface="+mn-cs"/>
                        </a:rPr>
                        <a:t>Demerits</a:t>
                      </a:r>
                      <a:endParaRPr lang="en-IN"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223600"/>
                  </a:ext>
                </a:extLst>
              </a:tr>
              <a:tr h="2418608">
                <a:tc>
                  <a:txBody>
                    <a:bodyPr/>
                    <a:lstStyle/>
                    <a:p>
                      <a:pPr algn="l" fontAlgn="b"/>
                      <a:r>
                        <a:rPr lang="en-US" sz="1800" b="1" kern="1200" dirty="0">
                          <a:solidFill>
                            <a:schemeClr val="tx1"/>
                          </a:solidFill>
                          <a:effectLst/>
                          <a:latin typeface="+mn-lt"/>
                          <a:ea typeface="+mn-ea"/>
                          <a:cs typeface="+mn-cs"/>
                        </a:rPr>
                        <a:t>Online Auction System</a:t>
                      </a:r>
                      <a:endParaRPr lang="en-US" sz="1400" b="0" i="0" u="none" strike="noStrike" dirty="0">
                        <a:solidFill>
                          <a:schemeClr val="tx1"/>
                        </a:solidFill>
                        <a:effectLst/>
                        <a:latin typeface="+mn-lt"/>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err="1">
                          <a:solidFill>
                            <a:schemeClr val="dk1"/>
                          </a:solidFill>
                          <a:effectLst/>
                          <a:latin typeface="+mn-lt"/>
                          <a:ea typeface="+mn-ea"/>
                          <a:cs typeface="+mn-cs"/>
                        </a:rPr>
                        <a:t>S.Kokila</a:t>
                      </a:r>
                      <a:r>
                        <a:rPr lang="en-US" sz="1800" kern="1200" dirty="0">
                          <a:solidFill>
                            <a:schemeClr val="dk1"/>
                          </a:solidFill>
                          <a:effectLst/>
                          <a:latin typeface="+mn-lt"/>
                          <a:ea typeface="+mn-ea"/>
                          <a:cs typeface="+mn-cs"/>
                        </a:rPr>
                        <a:t> et al (2021)</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This system enables customers bid for product of their choosing and also notifies them once they have won the bidding.</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No physical presence is required as such customers experience a more convenient way of carrying out transactions.</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Unavailable goods may be bid for. </a:t>
                      </a:r>
                      <a:endParaRPr lang="en-US" sz="1400" b="0" i="0" u="none" strike="noStrike" dirty="0">
                        <a:solidFill>
                          <a:schemeClr val="tx1">
                            <a:lumMod val="75000"/>
                            <a:lumOff val="25000"/>
                          </a:schemeClr>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2518231">
                <a:tc>
                  <a:txBody>
                    <a:bodyPr/>
                    <a:lstStyle/>
                    <a:p>
                      <a:r>
                        <a:rPr lang="en-US" sz="1800" b="1" kern="1200" dirty="0">
                          <a:solidFill>
                            <a:schemeClr val="tx1"/>
                          </a:solidFill>
                          <a:effectLst/>
                          <a:latin typeface="+mn-lt"/>
                          <a:ea typeface="+mn-ea"/>
                          <a:cs typeface="+mn-cs"/>
                        </a:rPr>
                        <a:t>Online auction system.</a:t>
                      </a:r>
                      <a:endParaRPr lang="en-NG" sz="1800" b="1" kern="1200" dirty="0">
                        <a:solidFill>
                          <a:schemeClr val="tx1"/>
                        </a:solidFill>
                        <a:effectLst/>
                        <a:latin typeface="+mn-lt"/>
                        <a:ea typeface="+mn-ea"/>
                        <a:cs typeface="+mn-cs"/>
                      </a:endParaRPr>
                    </a:p>
                  </a:txBody>
                  <a:tcPr marL="288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kern="1200" dirty="0">
                          <a:solidFill>
                            <a:schemeClr val="dk1"/>
                          </a:solidFill>
                          <a:effectLst/>
                          <a:latin typeface="+mn-lt"/>
                          <a:ea typeface="+mn-ea"/>
                          <a:cs typeface="+mn-cs"/>
                        </a:rPr>
                        <a:t>Patil (2022)</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This system only allows buyers and sellers located in a particular environ and only registered ones.</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kern="1200" dirty="0">
                          <a:solidFill>
                            <a:schemeClr val="dk1"/>
                          </a:solidFill>
                          <a:effectLst/>
                          <a:latin typeface="+mn-lt"/>
                          <a:ea typeface="+mn-ea"/>
                          <a:cs typeface="+mn-cs"/>
                        </a:rPr>
                        <a:t>Business transaction more efficient and effective.</a:t>
                      </a:r>
                      <a:endParaRPr lang="en-NG" sz="1800" kern="1200" dirty="0">
                        <a:solidFill>
                          <a:schemeClr val="dk1"/>
                        </a:solidFill>
                        <a:effectLst/>
                        <a:latin typeface="+mn-lt"/>
                        <a:ea typeface="+mn-ea"/>
                        <a:cs typeface="+mn-cs"/>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kern="1200" dirty="0">
                          <a:solidFill>
                            <a:schemeClr val="dk1"/>
                          </a:solidFill>
                          <a:effectLst/>
                          <a:latin typeface="+mn-lt"/>
                          <a:ea typeface="+mn-ea"/>
                          <a:cs typeface="+mn-cs"/>
                        </a:rPr>
                        <a:t>Only for registered auction buyers and seller within a local area.</a:t>
                      </a:r>
                      <a:endParaRPr lang="en-US" sz="1400" b="0" i="0" u="none" strike="noStrike" dirty="0">
                        <a:solidFill>
                          <a:schemeClr val="tx1"/>
                        </a:solidFill>
                        <a:effectLst/>
                        <a:latin typeface="+mn-lt"/>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bl>
          </a:graphicData>
        </a:graphic>
      </p:graphicFrame>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8</a:t>
            </a:fld>
            <a:endParaRPr lang="en-US" dirty="0"/>
          </a:p>
        </p:txBody>
      </p:sp>
      <p:sp>
        <p:nvSpPr>
          <p:cNvPr id="6" name="Rectangle 5">
            <a:extLst>
              <a:ext uri="{FF2B5EF4-FFF2-40B4-BE49-F238E27FC236}">
                <a16:creationId xmlns:a16="http://schemas.microsoft.com/office/drawing/2014/main" id="{21E17628-168B-4937-8F7B-5B29C22F768F}"/>
              </a:ext>
            </a:extLst>
          </p:cNvPr>
          <p:cNvSpPr/>
          <p:nvPr/>
        </p:nvSpPr>
        <p:spPr>
          <a:xfrm>
            <a:off x="10636624" y="6385422"/>
            <a:ext cx="1092324" cy="685800"/>
          </a:xfrm>
          <a:prstGeom prst="rect">
            <a:avLst/>
          </a:prstGeom>
          <a:solidFill>
            <a:srgbClr val="F2E5EC"/>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spTree>
    <p:extLst>
      <p:ext uri="{BB962C8B-B14F-4D97-AF65-F5344CB8AC3E}">
        <p14:creationId xmlns:p14="http://schemas.microsoft.com/office/powerpoint/2010/main" val="2980198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sz="3600" dirty="0"/>
              <a:t>Research methodology</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446645"/>
            <a:ext cx="4860000" cy="360000"/>
          </a:xfrm>
        </p:spPr>
        <p:txBody>
          <a:bodyPr/>
          <a:lstStyle/>
          <a:p>
            <a:r>
              <a:rPr lang="en-US" dirty="0"/>
              <a:t>Choice of programming language</a:t>
            </a:r>
          </a:p>
          <a:p>
            <a:endParaRPr lang="en-US" dirty="0"/>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103688"/>
            <a:ext cx="4860000" cy="2238897"/>
          </a:xfrm>
        </p:spPr>
        <p:txBody>
          <a:bodyPr/>
          <a:lstStyle/>
          <a:p>
            <a:pPr marL="0" indent="0">
              <a:buNone/>
            </a:pPr>
            <a:r>
              <a:rPr lang="en-US" sz="2000" dirty="0"/>
              <a:t>This research work will be a web-based application and will be implemented on a relational database system (SQLite). HTML (hypertext markup language), CSS (cascading style sheet), and JavaScript for the frontend development while Django (Python) will be employed for the backend programming</a:t>
            </a:r>
            <a:endParaRPr lang="en-US" sz="2000" noProof="1"/>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13"/>
          </p:nvPr>
        </p:nvSpPr>
        <p:spPr>
          <a:xfrm>
            <a:off x="5715235" y="1503757"/>
            <a:ext cx="4860000" cy="358775"/>
          </a:xfrm>
        </p:spPr>
        <p:txBody>
          <a:bodyPr/>
          <a:lstStyle/>
          <a:p>
            <a:r>
              <a:rPr lang="en-US" dirty="0"/>
              <a:t>Method of data collection</a:t>
            </a:r>
          </a:p>
          <a:p>
            <a:endParaRPr lang="en-US" dirty="0"/>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5715235" y="2103688"/>
            <a:ext cx="4860000" cy="2238375"/>
          </a:xfrm>
        </p:spPr>
        <p:txBody>
          <a:bodyPr/>
          <a:lstStyle/>
          <a:p>
            <a:pPr marL="0" indent="0">
              <a:buNone/>
            </a:pPr>
            <a:r>
              <a:rPr lang="en-US" sz="2000" dirty="0"/>
              <a:t>Before constructing any system, it is necessary to collect data and facts about the existing system in order to comprehend what is going on. Three approaches were used in this study.</a:t>
            </a:r>
            <a:endParaRPr lang="en-NG" sz="2000" dirty="0"/>
          </a:p>
          <a:p>
            <a:pPr marL="400050" lvl="0" indent="-400050">
              <a:buFont typeface="+mj-lt"/>
              <a:buAutoNum type="romanLcPeriod"/>
            </a:pPr>
            <a:r>
              <a:rPr lang="en-US" sz="2000" dirty="0"/>
              <a:t>Observation of the Work Environment</a:t>
            </a:r>
            <a:endParaRPr lang="en-NG" sz="2000" dirty="0"/>
          </a:p>
          <a:p>
            <a:pPr marL="400050" lvl="0" indent="-400050">
              <a:buFont typeface="+mj-lt"/>
              <a:buAutoNum type="romanLcPeriod"/>
            </a:pPr>
            <a:r>
              <a:rPr lang="en-US" sz="2000" dirty="0"/>
              <a:t>Interview</a:t>
            </a:r>
            <a:endParaRPr lang="en-NG" sz="2000" dirty="0"/>
          </a:p>
          <a:p>
            <a:pPr marL="400050" lvl="0" indent="-400050">
              <a:buFont typeface="+mj-lt"/>
              <a:buAutoNum type="romanLcPeriod"/>
            </a:pPr>
            <a:r>
              <a:rPr lang="en-US" sz="2000" dirty="0"/>
              <a:t>Documentation</a:t>
            </a:r>
            <a:endParaRPr lang="en-NG" sz="2000" dirty="0"/>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9</a:t>
            </a:fld>
            <a:endParaRPr lang="en-US" dirty="0"/>
          </a:p>
        </p:txBody>
      </p:sp>
      <p:sp>
        <p:nvSpPr>
          <p:cNvPr id="10" name="Rectangle 9">
            <a:extLst>
              <a:ext uri="{FF2B5EF4-FFF2-40B4-BE49-F238E27FC236}">
                <a16:creationId xmlns:a16="http://schemas.microsoft.com/office/drawing/2014/main" id="{8742FA9E-BF5D-4EF1-8B64-92F9D0147567}"/>
              </a:ext>
            </a:extLst>
          </p:cNvPr>
          <p:cNvSpPr/>
          <p:nvPr/>
        </p:nvSpPr>
        <p:spPr>
          <a:xfrm>
            <a:off x="10636624" y="6385422"/>
            <a:ext cx="1092324" cy="685800"/>
          </a:xfrm>
          <a:prstGeom prst="rect">
            <a:avLst/>
          </a:prstGeom>
          <a:solidFill>
            <a:srgbClr val="F2F2F2"/>
          </a:solidFill>
          <a:ln>
            <a:noFill/>
          </a:ln>
          <a:effectLst>
            <a:outerShdw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lt1"/>
              </a:solidFill>
            </a:endParaRPr>
          </a:p>
        </p:txBody>
      </p:sp>
      <p:pic>
        <p:nvPicPr>
          <p:cNvPr id="9" name="Picture 8">
            <a:extLst>
              <a:ext uri="{FF2B5EF4-FFF2-40B4-BE49-F238E27FC236}">
                <a16:creationId xmlns:a16="http://schemas.microsoft.com/office/drawing/2014/main" id="{73D1C560-D1DF-46F9-A363-65ADB161C4BC}"/>
              </a:ext>
            </a:extLst>
          </p:cNvPr>
          <p:cNvPicPr>
            <a:picLocks noChangeAspect="1"/>
          </p:cNvPicPr>
          <p:nvPr/>
        </p:nvPicPr>
        <p:blipFill rotWithShape="1">
          <a:blip r:embed="rId3"/>
          <a:srcRect l="25604" t="2633" r="25604" b="1291"/>
          <a:stretch/>
        </p:blipFill>
        <p:spPr>
          <a:xfrm>
            <a:off x="9184628" y="3633537"/>
            <a:ext cx="2951230" cy="3065448"/>
          </a:xfrm>
          <a:prstGeom prst="ellipse">
            <a:avLst/>
          </a:prstGeom>
        </p:spPr>
      </p:pic>
    </p:spTree>
    <p:extLst>
      <p:ext uri="{BB962C8B-B14F-4D97-AF65-F5344CB8AC3E}">
        <p14:creationId xmlns:p14="http://schemas.microsoft.com/office/powerpoint/2010/main" val="3635862414"/>
      </p:ext>
    </p:extLst>
  </p:cSld>
  <p:clrMapOvr>
    <a:masterClrMapping/>
  </p:clrMapOvr>
</p:sld>
</file>

<file path=ppt/theme/theme1.xml><?xml version="1.0" encoding="utf-8"?>
<a:theme xmlns:a="http://schemas.openxmlformats.org/drawingml/2006/main" name="Office Them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73322_Rose suite pitch deck_RVA_v3" id="{A1173EBD-D547-46AD-95A9-9B7E4968ED1F}" vid="{F580D4A0-499F-4E77-AB0C-FFDC165FCD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3B9686E-60BB-426D-9902-B37A45317C63}">
  <ds:schemaRefs>
    <ds:schemaRef ds:uri="http://schemas.microsoft.com/sharepoint/v3/contenttype/forms"/>
  </ds:schemaRefs>
</ds:datastoreItem>
</file>

<file path=customXml/itemProps2.xml><?xml version="1.0" encoding="utf-8"?>
<ds:datastoreItem xmlns:ds="http://schemas.openxmlformats.org/officeDocument/2006/customXml" ds:itemID="{D4342EA1-02DE-432C-B535-038F595FE8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78E46C-0F2F-4D8F-8685-D890AF38A48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Rose suite pitch deck</Template>
  <TotalTime>167</TotalTime>
  <Words>932</Words>
  <Application>Microsoft Office PowerPoint</Application>
  <PresentationFormat>Widescreen</PresentationFormat>
  <Paragraphs>126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Corbel</vt:lpstr>
      <vt:lpstr>Office Theme</vt:lpstr>
      <vt:lpstr>ONLINE FURNITURE AUCTION SYSTEM</vt:lpstr>
      <vt:lpstr>Table of Content</vt:lpstr>
      <vt:lpstr>Background of Study</vt:lpstr>
      <vt:lpstr>Statement of the Problem</vt:lpstr>
      <vt:lpstr>Aim and Objectives of the Study</vt:lpstr>
      <vt:lpstr>Significance of the Study</vt:lpstr>
      <vt:lpstr>Summary of literature review</vt:lpstr>
      <vt:lpstr>Summary of literature review</vt:lpstr>
      <vt:lpstr>Research methodology</vt:lpstr>
      <vt:lpstr>SYSTEM MODELING (USE CASE DIAGRAM)</vt:lpstr>
      <vt:lpstr>SYSTEM MODELING (CLASS DIAGRAM)</vt:lpstr>
      <vt:lpstr>SYSTEM MODELING (ACTIVITY DIAGRAM)</vt:lpstr>
      <vt:lpstr>PROPOSED INTERFACE DESIGN</vt:lpstr>
      <vt:lpstr>PROPOSED INTERFACE DESIGN</vt:lpstr>
      <vt:lpstr>Summary /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VERIFICATION SYSTEM USING BIOMETRICS FOR COMPUTER SCIENCE DEPARTMENT KADUNA POLYTECHNIC</dc:title>
  <dc:creator>Richard Emmanuel</dc:creator>
  <cp:lastModifiedBy>Richard Emmanuel</cp:lastModifiedBy>
  <cp:revision>75</cp:revision>
  <dcterms:created xsi:type="dcterms:W3CDTF">2023-02-02T14:41:38Z</dcterms:created>
  <dcterms:modified xsi:type="dcterms:W3CDTF">2023-02-08T06:16:59Z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